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8229600" cx="14630400"/>
  <p:notesSz cx="8229600" cy="14630400"/>
  <p:embeddedFontLst>
    <p:embeddedFont>
      <p:font typeface="Inconsolata"/>
      <p:bold r:id="rId28"/>
    </p:embeddedFont>
    <p:embeddedFont>
      <p:font typeface="Fira Sans"/>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592">
          <p15:clr>
            <a:srgbClr val="000000"/>
          </p15:clr>
        </p15:guide>
        <p15:guide id="2" pos="4608">
          <p15:clr>
            <a:srgbClr val="000000"/>
          </p15:clr>
        </p15:guide>
      </p15:sldGuideLst>
    </p:ext>
    <p:ext uri="GoogleSlidesCustomDataVersion2">
      <go:slidesCustomData xmlns:go="http://customooxmlschemas.google.com/" r:id="rId33" roundtripDataSignature="AMtx7mju6dvMUQK9M9WlvT6kH0i3/9ukd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592" orient="horz"/>
        <p:guide pos="460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Inconsolata-bold.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raSans-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raSans-italic.fntdata"/><Relationship Id="rId30" Type="http://schemas.openxmlformats.org/officeDocument/2006/relationships/font" Target="fonts/FiraSans-bold.fntdata"/><Relationship Id="rId11" Type="http://schemas.openxmlformats.org/officeDocument/2006/relationships/slide" Target="slides/slide6.xml"/><Relationship Id="rId33" Type="http://customschemas.google.com/relationships/presentationmetadata" Target="metadata"/><Relationship Id="rId10" Type="http://schemas.openxmlformats.org/officeDocument/2006/relationships/slide" Target="slides/slide5.xml"/><Relationship Id="rId32" Type="http://schemas.openxmlformats.org/officeDocument/2006/relationships/font" Target="fonts/FiraSans-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565525" cy="73183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4660900" y="0"/>
            <a:ext cx="3567113" cy="73183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822325" y="6950075"/>
            <a:ext cx="6584950" cy="6583363"/>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13896975"/>
            <a:ext cx="3565525" cy="73025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4660900" y="13896975"/>
            <a:ext cx="3567113" cy="73025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 name="Shape 43"/>
        <p:cNvGrpSpPr/>
        <p:nvPr/>
      </p:nvGrpSpPr>
      <p:grpSpPr>
        <a:xfrm>
          <a:off x="0" y="0"/>
          <a:ext cx="0" cy="0"/>
          <a:chOff x="0" y="0"/>
          <a:chExt cx="0" cy="0"/>
        </a:xfrm>
      </p:grpSpPr>
      <p:sp>
        <p:nvSpPr>
          <p:cNvPr id="44" name="Google Shape;44;p1: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 name="Google Shape;45;p1:notes"/>
          <p:cNvSpPr txBox="1"/>
          <p:nvPr>
            <p:ph idx="1" type="body"/>
          </p:nvPr>
        </p:nvSpPr>
        <p:spPr>
          <a:xfrm>
            <a:off x="822325" y="6950075"/>
            <a:ext cx="6584950" cy="6583363"/>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 name="Google Shape;46;p1:notes"/>
          <p:cNvSpPr txBox="1"/>
          <p:nvPr>
            <p:ph idx="12" type="sldNum"/>
          </p:nvPr>
        </p:nvSpPr>
        <p:spPr>
          <a:xfrm>
            <a:off x="4660900" y="13896975"/>
            <a:ext cx="3567113" cy="73025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0c895a5c7b_0_55: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0c895a5c7b_0_55:notes"/>
          <p:cNvSpPr txBox="1"/>
          <p:nvPr>
            <p:ph idx="1" type="body"/>
          </p:nvPr>
        </p:nvSpPr>
        <p:spPr>
          <a:xfrm>
            <a:off x="822325" y="6950075"/>
            <a:ext cx="6585000" cy="6583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 name="Google Shape;127;g30c895a5c7b_0_55:notes"/>
          <p:cNvSpPr txBox="1"/>
          <p:nvPr>
            <p:ph idx="12" type="sldNum"/>
          </p:nvPr>
        </p:nvSpPr>
        <p:spPr>
          <a:xfrm>
            <a:off x="4660900" y="13896975"/>
            <a:ext cx="3567000" cy="730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0c895a5c7b_0_70: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0c895a5c7b_0_70:notes"/>
          <p:cNvSpPr txBox="1"/>
          <p:nvPr>
            <p:ph idx="1" type="body"/>
          </p:nvPr>
        </p:nvSpPr>
        <p:spPr>
          <a:xfrm>
            <a:off x="822325" y="6950075"/>
            <a:ext cx="6585000" cy="6583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g30c895a5c7b_0_70:notes"/>
          <p:cNvSpPr txBox="1"/>
          <p:nvPr>
            <p:ph idx="12" type="sldNum"/>
          </p:nvPr>
        </p:nvSpPr>
        <p:spPr>
          <a:xfrm>
            <a:off x="4660900" y="13896975"/>
            <a:ext cx="3567000" cy="730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4: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p4:notes"/>
          <p:cNvSpPr txBox="1"/>
          <p:nvPr>
            <p:ph idx="1" type="body"/>
          </p:nvPr>
        </p:nvSpPr>
        <p:spPr>
          <a:xfrm>
            <a:off x="822325" y="6950075"/>
            <a:ext cx="6584950" cy="6583363"/>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p4:notes"/>
          <p:cNvSpPr txBox="1"/>
          <p:nvPr>
            <p:ph idx="12" type="sldNum"/>
          </p:nvPr>
        </p:nvSpPr>
        <p:spPr>
          <a:xfrm>
            <a:off x="4660900" y="13896975"/>
            <a:ext cx="3567113" cy="73025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0c895a5c7b_0_105: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g30c895a5c7b_0_105:notes"/>
          <p:cNvSpPr txBox="1"/>
          <p:nvPr>
            <p:ph idx="1" type="body"/>
          </p:nvPr>
        </p:nvSpPr>
        <p:spPr>
          <a:xfrm>
            <a:off x="822325" y="6950075"/>
            <a:ext cx="6585000" cy="658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g30c895a5c7b_0_105:notes"/>
          <p:cNvSpPr txBox="1"/>
          <p:nvPr>
            <p:ph idx="12" type="sldNum"/>
          </p:nvPr>
        </p:nvSpPr>
        <p:spPr>
          <a:xfrm>
            <a:off x="4660900" y="13896975"/>
            <a:ext cx="3567000" cy="730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0c895a5c7b_0_78: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g30c895a5c7b_0_78:notes"/>
          <p:cNvSpPr txBox="1"/>
          <p:nvPr>
            <p:ph idx="1" type="body"/>
          </p:nvPr>
        </p:nvSpPr>
        <p:spPr>
          <a:xfrm>
            <a:off x="822325" y="6950075"/>
            <a:ext cx="6585000" cy="658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30c895a5c7b_0_78:notes"/>
          <p:cNvSpPr txBox="1"/>
          <p:nvPr>
            <p:ph idx="12" type="sldNum"/>
          </p:nvPr>
        </p:nvSpPr>
        <p:spPr>
          <a:xfrm>
            <a:off x="4660900" y="13896975"/>
            <a:ext cx="3567000" cy="730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6: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p6:notes"/>
          <p:cNvSpPr txBox="1"/>
          <p:nvPr>
            <p:ph idx="1" type="body"/>
          </p:nvPr>
        </p:nvSpPr>
        <p:spPr>
          <a:xfrm>
            <a:off x="822325" y="6950075"/>
            <a:ext cx="6584950" cy="6583363"/>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p6:notes"/>
          <p:cNvSpPr txBox="1"/>
          <p:nvPr>
            <p:ph idx="12" type="sldNum"/>
          </p:nvPr>
        </p:nvSpPr>
        <p:spPr>
          <a:xfrm>
            <a:off x="4660900" y="13896975"/>
            <a:ext cx="3567113" cy="73025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7: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9" name="Google Shape;189;p7:notes"/>
          <p:cNvSpPr txBox="1"/>
          <p:nvPr>
            <p:ph idx="1" type="body"/>
          </p:nvPr>
        </p:nvSpPr>
        <p:spPr>
          <a:xfrm>
            <a:off x="822325" y="6950075"/>
            <a:ext cx="6584950" cy="6583363"/>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p7:notes"/>
          <p:cNvSpPr txBox="1"/>
          <p:nvPr>
            <p:ph idx="12" type="sldNum"/>
          </p:nvPr>
        </p:nvSpPr>
        <p:spPr>
          <a:xfrm>
            <a:off x="4660900" y="13896975"/>
            <a:ext cx="3567113" cy="73025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3: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0" name="Google Shape;210;p3:notes"/>
          <p:cNvSpPr txBox="1"/>
          <p:nvPr>
            <p:ph idx="1" type="body"/>
          </p:nvPr>
        </p:nvSpPr>
        <p:spPr>
          <a:xfrm>
            <a:off x="822325" y="6950075"/>
            <a:ext cx="6584950" cy="6583363"/>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1" name="Google Shape;211;p3:notes"/>
          <p:cNvSpPr txBox="1"/>
          <p:nvPr>
            <p:ph idx="12" type="sldNum"/>
          </p:nvPr>
        </p:nvSpPr>
        <p:spPr>
          <a:xfrm>
            <a:off x="4660900" y="13896975"/>
            <a:ext cx="3567113" cy="73025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5: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4" name="Google Shape;234;p5:notes"/>
          <p:cNvSpPr txBox="1"/>
          <p:nvPr>
            <p:ph idx="1" type="body"/>
          </p:nvPr>
        </p:nvSpPr>
        <p:spPr>
          <a:xfrm>
            <a:off x="822325" y="6950075"/>
            <a:ext cx="6584950" cy="6583363"/>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5" name="Google Shape;235;p5:notes"/>
          <p:cNvSpPr txBox="1"/>
          <p:nvPr>
            <p:ph idx="12" type="sldNum"/>
          </p:nvPr>
        </p:nvSpPr>
        <p:spPr>
          <a:xfrm>
            <a:off x="4660900" y="13896975"/>
            <a:ext cx="3567113" cy="73025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0ca921bae1_1_4: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1" name="Google Shape;251;g30ca921bae1_1_4:notes"/>
          <p:cNvSpPr txBox="1"/>
          <p:nvPr>
            <p:ph idx="1" type="body"/>
          </p:nvPr>
        </p:nvSpPr>
        <p:spPr>
          <a:xfrm>
            <a:off x="822325" y="6950075"/>
            <a:ext cx="6585000" cy="658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g30ca921bae1_1_4:notes"/>
          <p:cNvSpPr txBox="1"/>
          <p:nvPr>
            <p:ph idx="12" type="sldNum"/>
          </p:nvPr>
        </p:nvSpPr>
        <p:spPr>
          <a:xfrm>
            <a:off x="4660900" y="13896975"/>
            <a:ext cx="3567000" cy="730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2: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 name="Google Shape;54;p2:notes"/>
          <p:cNvSpPr txBox="1"/>
          <p:nvPr>
            <p:ph idx="1" type="body"/>
          </p:nvPr>
        </p:nvSpPr>
        <p:spPr>
          <a:xfrm>
            <a:off x="822325" y="6950075"/>
            <a:ext cx="6584950" cy="6583363"/>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 name="Google Shape;55;p2:notes"/>
          <p:cNvSpPr txBox="1"/>
          <p:nvPr>
            <p:ph idx="12" type="sldNum"/>
          </p:nvPr>
        </p:nvSpPr>
        <p:spPr>
          <a:xfrm>
            <a:off x="4660900" y="13896975"/>
            <a:ext cx="3567113" cy="73025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0ca921bae1_2_6: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9" name="Google Shape;259;g30ca921bae1_2_6:notes"/>
          <p:cNvSpPr txBox="1"/>
          <p:nvPr>
            <p:ph idx="1" type="body"/>
          </p:nvPr>
        </p:nvSpPr>
        <p:spPr>
          <a:xfrm>
            <a:off x="822325" y="6950075"/>
            <a:ext cx="6585000" cy="658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g30ca921bae1_2_6:notes"/>
          <p:cNvSpPr txBox="1"/>
          <p:nvPr>
            <p:ph idx="12" type="sldNum"/>
          </p:nvPr>
        </p:nvSpPr>
        <p:spPr>
          <a:xfrm>
            <a:off x="4660900" y="13896975"/>
            <a:ext cx="3567000" cy="730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8: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7" name="Google Shape;267;p8:notes"/>
          <p:cNvSpPr txBox="1"/>
          <p:nvPr>
            <p:ph idx="1" type="body"/>
          </p:nvPr>
        </p:nvSpPr>
        <p:spPr>
          <a:xfrm>
            <a:off x="822325" y="6950075"/>
            <a:ext cx="6585000" cy="658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8" name="Google Shape;268;p8:notes"/>
          <p:cNvSpPr txBox="1"/>
          <p:nvPr>
            <p:ph idx="12" type="sldNum"/>
          </p:nvPr>
        </p:nvSpPr>
        <p:spPr>
          <a:xfrm>
            <a:off x="4660900" y="13896975"/>
            <a:ext cx="3567000" cy="730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0c30c0aaa8_2_19: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3" name="Google Shape;273;g30c30c0aaa8_2_19:notes"/>
          <p:cNvSpPr txBox="1"/>
          <p:nvPr>
            <p:ph idx="1" type="body"/>
          </p:nvPr>
        </p:nvSpPr>
        <p:spPr>
          <a:xfrm>
            <a:off x="822325" y="6950075"/>
            <a:ext cx="6585000" cy="658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 name="Google Shape;274;g30c30c0aaa8_2_19:notes"/>
          <p:cNvSpPr txBox="1"/>
          <p:nvPr>
            <p:ph idx="12" type="sldNum"/>
          </p:nvPr>
        </p:nvSpPr>
        <p:spPr>
          <a:xfrm>
            <a:off x="4660900" y="13896975"/>
            <a:ext cx="3567000" cy="730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0c30c0aaa8_2_1: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 name="Google Shape;64;g30c30c0aaa8_2_1:notes"/>
          <p:cNvSpPr txBox="1"/>
          <p:nvPr>
            <p:ph idx="1" type="body"/>
          </p:nvPr>
        </p:nvSpPr>
        <p:spPr>
          <a:xfrm>
            <a:off x="822325" y="6950075"/>
            <a:ext cx="6585000" cy="6583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 name="Google Shape;65;g30c30c0aaa8_2_1:notes"/>
          <p:cNvSpPr txBox="1"/>
          <p:nvPr>
            <p:ph idx="12" type="sldNum"/>
          </p:nvPr>
        </p:nvSpPr>
        <p:spPr>
          <a:xfrm>
            <a:off x="4660900" y="13896975"/>
            <a:ext cx="3567000" cy="730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0c895a5c7b_0_0: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p:spPr>
      </p:sp>
      <p:sp>
        <p:nvSpPr>
          <p:cNvPr id="78" name="Google Shape;78;g30c895a5c7b_0_0:notes"/>
          <p:cNvSpPr txBox="1"/>
          <p:nvPr>
            <p:ph idx="1" type="body"/>
          </p:nvPr>
        </p:nvSpPr>
        <p:spPr>
          <a:xfrm>
            <a:off x="822325" y="6950075"/>
            <a:ext cx="6585000" cy="6583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 name="Google Shape;79;g30c895a5c7b_0_0:notes"/>
          <p:cNvSpPr txBox="1"/>
          <p:nvPr>
            <p:ph idx="12" type="sldNum"/>
          </p:nvPr>
        </p:nvSpPr>
        <p:spPr>
          <a:xfrm>
            <a:off x="4660900" y="13896975"/>
            <a:ext cx="3567000" cy="730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0c895a5c7b_0_13: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p:spPr>
      </p:sp>
      <p:sp>
        <p:nvSpPr>
          <p:cNvPr id="86" name="Google Shape;86;g30c895a5c7b_0_13:notes"/>
          <p:cNvSpPr txBox="1"/>
          <p:nvPr>
            <p:ph idx="1" type="body"/>
          </p:nvPr>
        </p:nvSpPr>
        <p:spPr>
          <a:xfrm>
            <a:off x="822325" y="6950075"/>
            <a:ext cx="6585000" cy="6583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g30c895a5c7b_0_13:notes"/>
          <p:cNvSpPr txBox="1"/>
          <p:nvPr>
            <p:ph idx="12" type="sldNum"/>
          </p:nvPr>
        </p:nvSpPr>
        <p:spPr>
          <a:xfrm>
            <a:off x="4660900" y="13896975"/>
            <a:ext cx="3567000" cy="730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0c895a5c7b_0_21: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p:spPr>
      </p:sp>
      <p:sp>
        <p:nvSpPr>
          <p:cNvPr id="94" name="Google Shape;94;g30c895a5c7b_0_21:notes"/>
          <p:cNvSpPr txBox="1"/>
          <p:nvPr>
            <p:ph idx="1" type="body"/>
          </p:nvPr>
        </p:nvSpPr>
        <p:spPr>
          <a:xfrm>
            <a:off x="822325" y="6950075"/>
            <a:ext cx="6585000" cy="6583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g30c895a5c7b_0_21:notes"/>
          <p:cNvSpPr txBox="1"/>
          <p:nvPr>
            <p:ph idx="12" type="sldNum"/>
          </p:nvPr>
        </p:nvSpPr>
        <p:spPr>
          <a:xfrm>
            <a:off x="4660900" y="13896975"/>
            <a:ext cx="3567000" cy="730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0c895a5c7b_0_29: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0c895a5c7b_0_29:notes"/>
          <p:cNvSpPr txBox="1"/>
          <p:nvPr>
            <p:ph idx="1" type="body"/>
          </p:nvPr>
        </p:nvSpPr>
        <p:spPr>
          <a:xfrm>
            <a:off x="822325" y="6950075"/>
            <a:ext cx="6585000" cy="6583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g30c895a5c7b_0_29:notes"/>
          <p:cNvSpPr txBox="1"/>
          <p:nvPr>
            <p:ph idx="12" type="sldNum"/>
          </p:nvPr>
        </p:nvSpPr>
        <p:spPr>
          <a:xfrm>
            <a:off x="4660900" y="13896975"/>
            <a:ext cx="3567000" cy="730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0c895a5c7b_0_38: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0c895a5c7b_0_38:notes"/>
          <p:cNvSpPr txBox="1"/>
          <p:nvPr>
            <p:ph idx="1" type="body"/>
          </p:nvPr>
        </p:nvSpPr>
        <p:spPr>
          <a:xfrm>
            <a:off x="822325" y="6950075"/>
            <a:ext cx="6585000" cy="6583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g30c895a5c7b_0_38:notes"/>
          <p:cNvSpPr txBox="1"/>
          <p:nvPr>
            <p:ph idx="12" type="sldNum"/>
          </p:nvPr>
        </p:nvSpPr>
        <p:spPr>
          <a:xfrm>
            <a:off x="4660900" y="13896975"/>
            <a:ext cx="3567000" cy="730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0c895a5c7b_0_46: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0c895a5c7b_0_46:notes"/>
          <p:cNvSpPr txBox="1"/>
          <p:nvPr>
            <p:ph idx="1" type="body"/>
          </p:nvPr>
        </p:nvSpPr>
        <p:spPr>
          <a:xfrm>
            <a:off x="822325" y="6950075"/>
            <a:ext cx="6585000" cy="6583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g30c895a5c7b_0_46:notes"/>
          <p:cNvSpPr txBox="1"/>
          <p:nvPr>
            <p:ph idx="12" type="sldNum"/>
          </p:nvPr>
        </p:nvSpPr>
        <p:spPr>
          <a:xfrm>
            <a:off x="4660900" y="13896975"/>
            <a:ext cx="3567000" cy="730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10"/>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0"/>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10">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sp>
        <p:nvSpPr>
          <p:cNvPr id="15" name="Google Shape;15;p11"/>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1"/>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11">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sp>
        <p:nvSpPr>
          <p:cNvPr id="19" name="Google Shape;19;p12"/>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12"/>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1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sp>
        <p:nvSpPr>
          <p:cNvPr id="23" name="Google Shape;23;p13"/>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13"/>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1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sp>
        <p:nvSpPr>
          <p:cNvPr id="27" name="Google Shape;27;p14"/>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4"/>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1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sp>
        <p:nvSpPr>
          <p:cNvPr id="31" name="Google Shape;31;p15"/>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5"/>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1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sp>
        <p:nvSpPr>
          <p:cNvPr id="35" name="Google Shape;35;p16"/>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16"/>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1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sp>
        <p:nvSpPr>
          <p:cNvPr id="39" name="Google Shape;39;p17"/>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17"/>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1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42" name="Shape 4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12.png"/><Relationship Id="rId6"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pic>
        <p:nvPicPr>
          <p:cNvPr descr="preencoded.png" id="48" name="Google Shape;48;p1"/>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49" name="Google Shape;49;p1"/>
          <p:cNvSpPr/>
          <p:nvPr/>
        </p:nvSpPr>
        <p:spPr>
          <a:xfrm>
            <a:off x="864062" y="542167"/>
            <a:ext cx="7416000" cy="3194100"/>
          </a:xfrm>
          <a:prstGeom prst="rect">
            <a:avLst/>
          </a:prstGeom>
          <a:noFill/>
          <a:ln>
            <a:noFill/>
          </a:ln>
        </p:spPr>
        <p:txBody>
          <a:bodyPr anchorCtr="0" anchor="t" bIns="0" lIns="0" spcFirstLastPara="1" rIns="0" wrap="square" tIns="0">
            <a:noAutofit/>
          </a:bodyPr>
          <a:lstStyle/>
          <a:p>
            <a:pPr indent="0" lvl="0" marL="0" marR="0" rtl="0" algn="l">
              <a:lnSpc>
                <a:spcPct val="124626"/>
              </a:lnSpc>
              <a:spcBef>
                <a:spcPts val="0"/>
              </a:spcBef>
              <a:spcAft>
                <a:spcPts val="0"/>
              </a:spcAft>
              <a:buClr>
                <a:srgbClr val="F94CAF"/>
              </a:buClr>
              <a:buSzPts val="6700"/>
              <a:buFont typeface="Inconsolata"/>
              <a:buNone/>
            </a:pPr>
            <a:r>
              <a:rPr b="1" i="0" lang="en-US" sz="6700" u="none" cap="none" strike="noStrike">
                <a:solidFill>
                  <a:srgbClr val="F94CAF"/>
                </a:solidFill>
                <a:latin typeface="Inconsolata"/>
                <a:ea typeface="Inconsolata"/>
                <a:cs typeface="Inconsolata"/>
                <a:sym typeface="Inconsolata"/>
              </a:rPr>
              <a:t>AWS Music Application Architecture</a:t>
            </a:r>
            <a:endParaRPr b="0" i="0" sz="6700" u="none" cap="none" strike="noStrike">
              <a:solidFill>
                <a:schemeClr val="dk1"/>
              </a:solidFill>
              <a:latin typeface="Calibri"/>
              <a:ea typeface="Calibri"/>
              <a:cs typeface="Calibri"/>
              <a:sym typeface="Calibri"/>
            </a:endParaRPr>
          </a:p>
        </p:txBody>
      </p:sp>
      <p:sp>
        <p:nvSpPr>
          <p:cNvPr id="50" name="Google Shape;50;p1"/>
          <p:cNvSpPr/>
          <p:nvPr/>
        </p:nvSpPr>
        <p:spPr>
          <a:xfrm>
            <a:off x="864062" y="4478822"/>
            <a:ext cx="7416000" cy="7902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DAD1E6"/>
              </a:buClr>
              <a:buSzPts val="1900"/>
              <a:buFont typeface="Fira Sans"/>
              <a:buNone/>
            </a:pPr>
            <a:r>
              <a:rPr b="0" i="0" lang="en-US" sz="1900" u="none" cap="none" strike="noStrike">
                <a:solidFill>
                  <a:srgbClr val="DAD1E6"/>
                </a:solidFill>
                <a:latin typeface="Fira Sans"/>
                <a:ea typeface="Fira Sans"/>
                <a:cs typeface="Fira Sans"/>
                <a:sym typeface="Fira Sans"/>
              </a:rPr>
              <a:t>This architecture is designed to host a music player application on AWS, ensuring high availability and scalability.</a:t>
            </a:r>
            <a:endParaRPr b="0" i="0" sz="1900" u="none" cap="none" strike="noStrike">
              <a:solidFill>
                <a:schemeClr val="dk1"/>
              </a:solidFill>
              <a:latin typeface="Calibri"/>
              <a:ea typeface="Calibri"/>
              <a:cs typeface="Calibri"/>
              <a:sym typeface="Calibri"/>
            </a:endParaRPr>
          </a:p>
        </p:txBody>
      </p:sp>
      <p:sp>
        <p:nvSpPr>
          <p:cNvPr id="51" name="Google Shape;51;p1"/>
          <p:cNvSpPr/>
          <p:nvPr/>
        </p:nvSpPr>
        <p:spPr>
          <a:xfrm>
            <a:off x="864050" y="5509125"/>
            <a:ext cx="4779300" cy="2002800"/>
          </a:xfrm>
          <a:prstGeom prst="rect">
            <a:avLst/>
          </a:prstGeom>
          <a:noFill/>
          <a:ln>
            <a:noFill/>
          </a:ln>
        </p:spPr>
        <p:txBody>
          <a:bodyPr anchorCtr="0" anchor="t" bIns="0" lIns="0" spcFirstLastPara="1" rIns="0" wrap="square" tIns="0">
            <a:noAutofit/>
          </a:bodyPr>
          <a:lstStyle/>
          <a:p>
            <a:pPr indent="0" lvl="0" marL="0" marR="0" rtl="0" algn="l">
              <a:lnSpc>
                <a:spcPct val="141666"/>
              </a:lnSpc>
              <a:spcBef>
                <a:spcPts val="0"/>
              </a:spcBef>
              <a:spcAft>
                <a:spcPts val="0"/>
              </a:spcAft>
              <a:buClr>
                <a:srgbClr val="DAD1E6"/>
              </a:buClr>
              <a:buSzPts val="2400"/>
              <a:buFont typeface="Fira Sans"/>
              <a:buNone/>
            </a:pPr>
            <a:r>
              <a:rPr b="1" lang="en-US" sz="2400">
                <a:solidFill>
                  <a:srgbClr val="DAD1E6"/>
                </a:solidFill>
                <a:latin typeface="Fira Sans"/>
                <a:ea typeface="Fira Sans"/>
                <a:cs typeface="Fira Sans"/>
                <a:sym typeface="Fira Sans"/>
              </a:rPr>
              <a:t>B</a:t>
            </a:r>
            <a:r>
              <a:rPr b="1" i="0" lang="en-US" sz="2400" u="none" cap="none" strike="noStrike">
                <a:solidFill>
                  <a:srgbClr val="DAD1E6"/>
                </a:solidFill>
                <a:latin typeface="Fira Sans"/>
                <a:ea typeface="Fira Sans"/>
                <a:cs typeface="Fira Sans"/>
                <a:sym typeface="Fira Sans"/>
              </a:rPr>
              <a:t>y</a:t>
            </a:r>
            <a:r>
              <a:rPr b="1" lang="en-US" sz="2400">
                <a:solidFill>
                  <a:srgbClr val="DAD1E6"/>
                </a:solidFill>
                <a:latin typeface="Fira Sans"/>
                <a:ea typeface="Fira Sans"/>
                <a:cs typeface="Fira Sans"/>
                <a:sym typeface="Fira Sans"/>
              </a:rPr>
              <a:t>		</a:t>
            </a:r>
            <a:r>
              <a:rPr b="1" i="0" lang="en-US" sz="2400" u="none" cap="none" strike="noStrike">
                <a:solidFill>
                  <a:srgbClr val="DAD1E6"/>
                </a:solidFill>
                <a:latin typeface="Fira Sans"/>
                <a:ea typeface="Fira Sans"/>
                <a:cs typeface="Fira Sans"/>
                <a:sym typeface="Fira Sans"/>
              </a:rPr>
              <a:t>Mohamed Fikry</a:t>
            </a:r>
            <a:endParaRPr b="1" i="0" sz="2400" u="none" cap="none" strike="noStrike">
              <a:solidFill>
                <a:srgbClr val="DAD1E6"/>
              </a:solidFill>
              <a:latin typeface="Fira Sans"/>
              <a:ea typeface="Fira Sans"/>
              <a:cs typeface="Fira Sans"/>
              <a:sym typeface="Fira Sans"/>
            </a:endParaRPr>
          </a:p>
          <a:p>
            <a:pPr indent="0" lvl="0" marL="0" marR="0" rtl="0" algn="l">
              <a:lnSpc>
                <a:spcPct val="141666"/>
              </a:lnSpc>
              <a:spcBef>
                <a:spcPts val="0"/>
              </a:spcBef>
              <a:spcAft>
                <a:spcPts val="0"/>
              </a:spcAft>
              <a:buClr>
                <a:srgbClr val="DAD1E6"/>
              </a:buClr>
              <a:buSzPts val="2400"/>
              <a:buFont typeface="Fira Sans"/>
              <a:buNone/>
            </a:pPr>
            <a:r>
              <a:rPr b="1" lang="en-US" sz="2400">
                <a:solidFill>
                  <a:srgbClr val="DAD1E6"/>
                </a:solidFill>
                <a:latin typeface="Fira Sans"/>
                <a:ea typeface="Fira Sans"/>
                <a:cs typeface="Fira Sans"/>
                <a:sym typeface="Fira Sans"/>
              </a:rPr>
              <a:t>		</a:t>
            </a:r>
            <a:r>
              <a:rPr b="1" lang="en-US" sz="2400">
                <a:solidFill>
                  <a:srgbClr val="DAD1E6"/>
                </a:solidFill>
                <a:latin typeface="Fira Sans"/>
                <a:ea typeface="Fira Sans"/>
                <a:cs typeface="Fira Sans"/>
                <a:sym typeface="Fira Sans"/>
              </a:rPr>
              <a:t>Alaa eldin Mohamed</a:t>
            </a:r>
            <a:endParaRPr/>
          </a:p>
          <a:p>
            <a:pPr indent="0" lvl="0" marL="0" marR="0" rtl="0" algn="l">
              <a:lnSpc>
                <a:spcPct val="141666"/>
              </a:lnSpc>
              <a:spcBef>
                <a:spcPts val="0"/>
              </a:spcBef>
              <a:spcAft>
                <a:spcPts val="0"/>
              </a:spcAft>
              <a:buClr>
                <a:srgbClr val="DAD1E6"/>
              </a:buClr>
              <a:buSzPts val="2400"/>
              <a:buFont typeface="Fira Sans"/>
              <a:buNone/>
            </a:pPr>
            <a:r>
              <a:rPr b="1" i="0" lang="en-US" sz="2400" u="none" cap="none" strike="noStrike">
                <a:solidFill>
                  <a:srgbClr val="DAD1E6"/>
                </a:solidFill>
                <a:latin typeface="Fira Sans"/>
                <a:ea typeface="Fira Sans"/>
                <a:cs typeface="Fira Sans"/>
                <a:sym typeface="Fira Sans"/>
              </a:rPr>
              <a:t> </a:t>
            </a:r>
            <a:r>
              <a:rPr b="1" lang="en-US" sz="2400">
                <a:solidFill>
                  <a:srgbClr val="DAD1E6"/>
                </a:solidFill>
                <a:latin typeface="Fira Sans"/>
                <a:ea typeface="Fira Sans"/>
                <a:cs typeface="Fira Sans"/>
                <a:sym typeface="Fira Sans"/>
              </a:rPr>
              <a:t>		</a:t>
            </a:r>
            <a:r>
              <a:rPr b="1" i="0" lang="en-US" sz="2400" u="none" cap="none" strike="noStrike">
                <a:solidFill>
                  <a:srgbClr val="DAD1E6"/>
                </a:solidFill>
                <a:latin typeface="Fira Sans"/>
                <a:ea typeface="Fira Sans"/>
                <a:cs typeface="Fira Sans"/>
                <a:sym typeface="Fira Sans"/>
              </a:rPr>
              <a:t>Randa Saad</a:t>
            </a:r>
            <a:endParaRPr b="1" i="0" sz="2400" u="none" cap="none" strike="noStrike">
              <a:solidFill>
                <a:srgbClr val="DAD1E6"/>
              </a:solidFill>
              <a:latin typeface="Fira Sans"/>
              <a:ea typeface="Fira Sans"/>
              <a:cs typeface="Fira Sans"/>
              <a:sym typeface="Fira Sans"/>
            </a:endParaRPr>
          </a:p>
          <a:p>
            <a:pPr indent="0" lvl="0" marL="0" marR="0" rtl="0" algn="l">
              <a:lnSpc>
                <a:spcPct val="141666"/>
              </a:lnSpc>
              <a:spcBef>
                <a:spcPts val="0"/>
              </a:spcBef>
              <a:spcAft>
                <a:spcPts val="0"/>
              </a:spcAft>
              <a:buClr>
                <a:srgbClr val="DAD1E6"/>
              </a:buClr>
              <a:buSzPts val="2400"/>
              <a:buFont typeface="Fira Sans"/>
              <a:buNone/>
            </a:pPr>
            <a:r>
              <a:rPr b="1" lang="en-US" sz="2400">
                <a:solidFill>
                  <a:srgbClr val="DAD1E6"/>
                </a:solidFill>
                <a:latin typeface="Fira Sans"/>
                <a:ea typeface="Fira Sans"/>
                <a:cs typeface="Fira Sans"/>
                <a:sym typeface="Fira Sans"/>
              </a:rPr>
              <a:t>		</a:t>
            </a:r>
            <a:r>
              <a:rPr b="1" lang="en-US" sz="2400">
                <a:solidFill>
                  <a:srgbClr val="DAD1E6"/>
                </a:solidFill>
                <a:latin typeface="Fira Sans"/>
                <a:ea typeface="Fira Sans"/>
                <a:cs typeface="Fira Sans"/>
                <a:sym typeface="Fira Sans"/>
              </a:rPr>
              <a:t>Amgad Mohamed</a:t>
            </a:r>
            <a:endParaRPr b="1" sz="2400">
              <a:solidFill>
                <a:srgbClr val="DAD1E6"/>
              </a:solidFill>
              <a:latin typeface="Fira Sans"/>
              <a:ea typeface="Fira Sans"/>
              <a:cs typeface="Fira Sans"/>
              <a:sym typeface="Fira Sans"/>
            </a:endParaRPr>
          </a:p>
          <a:p>
            <a:pPr indent="0" lvl="0" marL="0" marR="0" rtl="0" algn="l">
              <a:lnSpc>
                <a:spcPct val="141666"/>
              </a:lnSpc>
              <a:spcBef>
                <a:spcPts val="0"/>
              </a:spcBef>
              <a:spcAft>
                <a:spcPts val="0"/>
              </a:spcAft>
              <a:buClr>
                <a:schemeClr val="dk1"/>
              </a:buClr>
              <a:buSzPts val="2400"/>
              <a:buFont typeface="Calibri"/>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descr="preencoded.png" id="129" name="Google Shape;129;g30c895a5c7b_0_55"/>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30" name="Google Shape;130;g30c895a5c7b_0_55"/>
          <p:cNvSpPr/>
          <p:nvPr/>
        </p:nvSpPr>
        <p:spPr>
          <a:xfrm>
            <a:off x="6275200" y="621871"/>
            <a:ext cx="7566300" cy="95340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F94CAF"/>
              </a:buClr>
              <a:buSzPts val="4400"/>
              <a:buFont typeface="Inconsolata"/>
              <a:buNone/>
            </a:pPr>
            <a:r>
              <a:rPr b="1" i="0" lang="en-US" sz="4400" u="none" cap="none" strike="noStrike">
                <a:solidFill>
                  <a:srgbClr val="F94CAF"/>
                </a:solidFill>
                <a:latin typeface="Inconsolata"/>
                <a:ea typeface="Inconsolata"/>
                <a:cs typeface="Inconsolata"/>
                <a:sym typeface="Inconsolata"/>
              </a:rPr>
              <a:t>VPC (</a:t>
            </a:r>
            <a:r>
              <a:rPr b="1" lang="en-US" sz="4400">
                <a:solidFill>
                  <a:srgbClr val="F94CAF"/>
                </a:solidFill>
                <a:latin typeface="Inconsolata"/>
                <a:ea typeface="Inconsolata"/>
                <a:cs typeface="Inconsolata"/>
                <a:sym typeface="Inconsolata"/>
              </a:rPr>
              <a:t>SECURITY GROUP</a:t>
            </a:r>
            <a:r>
              <a:rPr b="1" i="0" lang="en-US" sz="4400" u="none" cap="none" strike="noStrike">
                <a:solidFill>
                  <a:srgbClr val="F94CAF"/>
                </a:solidFill>
                <a:latin typeface="Inconsolata"/>
                <a:ea typeface="Inconsolata"/>
                <a:cs typeface="Inconsolata"/>
                <a:sym typeface="Inconsolata"/>
              </a:rPr>
              <a:t>)</a:t>
            </a:r>
            <a:endParaRPr b="0" i="0" sz="4400" u="none" cap="none" strike="noStrike">
              <a:solidFill>
                <a:schemeClr val="dk1"/>
              </a:solidFill>
              <a:latin typeface="Calibri"/>
              <a:ea typeface="Calibri"/>
              <a:cs typeface="Calibri"/>
              <a:sym typeface="Calibri"/>
            </a:endParaRPr>
          </a:p>
        </p:txBody>
      </p:sp>
      <p:sp>
        <p:nvSpPr>
          <p:cNvPr id="131" name="Google Shape;131;g30c895a5c7b_0_55"/>
          <p:cNvSpPr/>
          <p:nvPr/>
        </p:nvSpPr>
        <p:spPr>
          <a:xfrm>
            <a:off x="6275200" y="1575275"/>
            <a:ext cx="7566300" cy="5831400"/>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US" sz="2400">
                <a:solidFill>
                  <a:schemeClr val="lt1"/>
                </a:solidFill>
                <a:latin typeface="Times New Roman"/>
                <a:ea typeface="Times New Roman"/>
                <a:cs typeface="Times New Roman"/>
                <a:sym typeface="Times New Roman"/>
              </a:rPr>
              <a:t>Security Groups</a:t>
            </a:r>
            <a:r>
              <a:rPr lang="en-US" sz="2400">
                <a:solidFill>
                  <a:schemeClr val="lt1"/>
                </a:solidFill>
                <a:latin typeface="Times New Roman"/>
                <a:ea typeface="Times New Roman"/>
                <a:cs typeface="Times New Roman"/>
                <a:sym typeface="Times New Roman"/>
              </a:rPr>
              <a:t> are stateful firewalls that control </a:t>
            </a:r>
            <a:r>
              <a:rPr b="1" lang="en-US" sz="2400">
                <a:solidFill>
                  <a:schemeClr val="lt1"/>
                </a:solidFill>
                <a:latin typeface="Times New Roman"/>
                <a:ea typeface="Times New Roman"/>
                <a:cs typeface="Times New Roman"/>
                <a:sym typeface="Times New Roman"/>
              </a:rPr>
              <a:t>inbound and outbound traffic</a:t>
            </a:r>
            <a:r>
              <a:rPr lang="en-US" sz="2400">
                <a:solidFill>
                  <a:schemeClr val="lt1"/>
                </a:solidFill>
                <a:latin typeface="Times New Roman"/>
                <a:ea typeface="Times New Roman"/>
                <a:cs typeface="Times New Roman"/>
                <a:sym typeface="Times New Roman"/>
              </a:rPr>
              <a:t> for your AWS resources. In your architecture:</a:t>
            </a:r>
            <a:endParaRPr sz="24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US" sz="2400">
                <a:solidFill>
                  <a:schemeClr val="lt1"/>
                </a:solidFill>
                <a:latin typeface="Times New Roman"/>
                <a:ea typeface="Times New Roman"/>
                <a:cs typeface="Times New Roman"/>
                <a:sym typeface="Times New Roman"/>
              </a:rPr>
              <a:t>The </a:t>
            </a:r>
            <a:r>
              <a:rPr b="1" lang="en-US" sz="2400">
                <a:solidFill>
                  <a:schemeClr val="lt1"/>
                </a:solidFill>
                <a:latin typeface="Times New Roman"/>
                <a:ea typeface="Times New Roman"/>
                <a:cs typeface="Times New Roman"/>
                <a:sym typeface="Times New Roman"/>
              </a:rPr>
              <a:t>Bastion Host’s SG</a:t>
            </a:r>
            <a:r>
              <a:rPr lang="en-US" sz="2400">
                <a:solidFill>
                  <a:schemeClr val="lt1"/>
                </a:solidFill>
                <a:latin typeface="Times New Roman"/>
                <a:ea typeface="Times New Roman"/>
                <a:cs typeface="Times New Roman"/>
                <a:sym typeface="Times New Roman"/>
              </a:rPr>
              <a:t> only allows inbound SSH access from specific IP addresses (administrators) and restricts outbound traffic.</a:t>
            </a:r>
            <a:endParaRPr sz="24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US" sz="2400">
                <a:solidFill>
                  <a:schemeClr val="lt1"/>
                </a:solidFill>
                <a:latin typeface="Times New Roman"/>
                <a:ea typeface="Times New Roman"/>
                <a:cs typeface="Times New Roman"/>
                <a:sym typeface="Times New Roman"/>
              </a:rPr>
              <a:t>The </a:t>
            </a:r>
            <a:r>
              <a:rPr b="1" lang="en-US" sz="2400">
                <a:solidFill>
                  <a:schemeClr val="lt1"/>
                </a:solidFill>
                <a:latin typeface="Times New Roman"/>
                <a:ea typeface="Times New Roman"/>
                <a:cs typeface="Times New Roman"/>
                <a:sym typeface="Times New Roman"/>
              </a:rPr>
              <a:t>EC2 instances’ SG</a:t>
            </a:r>
            <a:r>
              <a:rPr lang="en-US" sz="2400">
                <a:solidFill>
                  <a:schemeClr val="lt1"/>
                </a:solidFill>
                <a:latin typeface="Times New Roman"/>
                <a:ea typeface="Times New Roman"/>
                <a:cs typeface="Times New Roman"/>
                <a:sym typeface="Times New Roman"/>
              </a:rPr>
              <a:t> only allows traffic from the Load Balancer, ensuring the music app is protected from unwanted traffic.</a:t>
            </a:r>
            <a:endParaRPr sz="24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US" sz="2400">
                <a:solidFill>
                  <a:schemeClr val="lt1"/>
                </a:solidFill>
                <a:latin typeface="Times New Roman"/>
                <a:ea typeface="Times New Roman"/>
                <a:cs typeface="Times New Roman"/>
                <a:sym typeface="Times New Roman"/>
              </a:rPr>
              <a:t>The </a:t>
            </a:r>
            <a:r>
              <a:rPr b="1" lang="en-US" sz="2400">
                <a:solidFill>
                  <a:schemeClr val="lt1"/>
                </a:solidFill>
                <a:latin typeface="Times New Roman"/>
                <a:ea typeface="Times New Roman"/>
                <a:cs typeface="Times New Roman"/>
                <a:sym typeface="Times New Roman"/>
              </a:rPr>
              <a:t>DynamoDB SG</a:t>
            </a:r>
            <a:r>
              <a:rPr lang="en-US" sz="2400">
                <a:solidFill>
                  <a:schemeClr val="lt1"/>
                </a:solidFill>
                <a:latin typeface="Times New Roman"/>
                <a:ea typeface="Times New Roman"/>
                <a:cs typeface="Times New Roman"/>
                <a:sym typeface="Times New Roman"/>
              </a:rPr>
              <a:t> restricts access to only the application servers within the private subnets.</a:t>
            </a:r>
            <a:endParaRPr sz="2400">
              <a:solidFill>
                <a:schemeClr val="lt1"/>
              </a:solidFill>
              <a:latin typeface="Times New Roman"/>
              <a:ea typeface="Times New Roman"/>
              <a:cs typeface="Times New Roman"/>
              <a:sym typeface="Times New Roman"/>
            </a:endParaRPr>
          </a:p>
          <a:p>
            <a:pPr indent="0" lvl="0" marL="0" rtl="0" algn="l">
              <a:spcBef>
                <a:spcPts val="1200"/>
              </a:spcBef>
              <a:spcAft>
                <a:spcPts val="0"/>
              </a:spcAft>
              <a:buNone/>
            </a:pPr>
            <a:r>
              <a:t/>
            </a:r>
            <a:endParaRPr sz="3300">
              <a:solidFill>
                <a:schemeClr val="lt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descr="preencoded.png" id="137" name="Google Shape;137;g30c895a5c7b_0_70"/>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38" name="Google Shape;138;g30c895a5c7b_0_70"/>
          <p:cNvSpPr/>
          <p:nvPr/>
        </p:nvSpPr>
        <p:spPr>
          <a:xfrm>
            <a:off x="6275200" y="621871"/>
            <a:ext cx="7566300" cy="95340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F94CAF"/>
              </a:buClr>
              <a:buSzPts val="4400"/>
              <a:buFont typeface="Inconsolata"/>
              <a:buNone/>
            </a:pPr>
            <a:r>
              <a:rPr b="1" i="0" lang="en-US" sz="4400" u="none" cap="none" strike="noStrike">
                <a:solidFill>
                  <a:srgbClr val="F94CAF"/>
                </a:solidFill>
                <a:latin typeface="Inconsolata"/>
                <a:ea typeface="Inconsolata"/>
                <a:cs typeface="Inconsolata"/>
                <a:sym typeface="Inconsolata"/>
              </a:rPr>
              <a:t>VPC (</a:t>
            </a:r>
            <a:r>
              <a:rPr b="1" lang="en-US" sz="4400">
                <a:solidFill>
                  <a:srgbClr val="F94CAF"/>
                </a:solidFill>
                <a:latin typeface="Inconsolata"/>
                <a:ea typeface="Inconsolata"/>
                <a:cs typeface="Inconsolata"/>
                <a:sym typeface="Inconsolata"/>
              </a:rPr>
              <a:t>BEST </a:t>
            </a:r>
            <a:r>
              <a:rPr b="1" lang="en-US" sz="4400">
                <a:solidFill>
                  <a:srgbClr val="F94CAF"/>
                </a:solidFill>
                <a:latin typeface="Inconsolata"/>
                <a:ea typeface="Inconsolata"/>
                <a:cs typeface="Inconsolata"/>
                <a:sym typeface="Inconsolata"/>
              </a:rPr>
              <a:t>PRACTICES</a:t>
            </a:r>
            <a:r>
              <a:rPr b="1" i="0" lang="en-US" sz="4400" u="none" cap="none" strike="noStrike">
                <a:solidFill>
                  <a:srgbClr val="F94CAF"/>
                </a:solidFill>
                <a:latin typeface="Inconsolata"/>
                <a:ea typeface="Inconsolata"/>
                <a:cs typeface="Inconsolata"/>
                <a:sym typeface="Inconsolata"/>
              </a:rPr>
              <a:t>)</a:t>
            </a:r>
            <a:endParaRPr b="0" i="0" sz="4400" u="none" cap="none" strike="noStrike">
              <a:solidFill>
                <a:schemeClr val="dk1"/>
              </a:solidFill>
              <a:latin typeface="Calibri"/>
              <a:ea typeface="Calibri"/>
              <a:cs typeface="Calibri"/>
              <a:sym typeface="Calibri"/>
            </a:endParaRPr>
          </a:p>
        </p:txBody>
      </p:sp>
      <p:sp>
        <p:nvSpPr>
          <p:cNvPr id="139" name="Google Shape;139;g30c895a5c7b_0_70"/>
          <p:cNvSpPr/>
          <p:nvPr/>
        </p:nvSpPr>
        <p:spPr>
          <a:xfrm>
            <a:off x="6275200" y="1575275"/>
            <a:ext cx="7566300" cy="5831400"/>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228600" rtl="0" algn="just">
              <a:lnSpc>
                <a:spcPct val="115000"/>
              </a:lnSpc>
              <a:spcBef>
                <a:spcPts val="1200"/>
              </a:spcBef>
              <a:spcAft>
                <a:spcPts val="0"/>
              </a:spcAft>
              <a:buClr>
                <a:schemeClr val="dk1"/>
              </a:buClr>
              <a:buSzPts val="1100"/>
              <a:buFont typeface="Arial"/>
              <a:buNone/>
            </a:pPr>
            <a:r>
              <a:rPr b="1" lang="en-US" sz="2000">
                <a:solidFill>
                  <a:schemeClr val="lt1"/>
                </a:solidFill>
              </a:rPr>
              <a:t>Security:</a:t>
            </a:r>
            <a:r>
              <a:rPr lang="en-US" sz="2000">
                <a:solidFill>
                  <a:schemeClr val="lt1"/>
                </a:solidFill>
              </a:rPr>
              <a:t> The combination of </a:t>
            </a:r>
            <a:r>
              <a:rPr b="1" lang="en-US" sz="2000">
                <a:solidFill>
                  <a:schemeClr val="lt1"/>
                </a:solidFill>
              </a:rPr>
              <a:t>private subnets</a:t>
            </a:r>
            <a:r>
              <a:rPr lang="en-US" sz="2000">
                <a:solidFill>
                  <a:schemeClr val="lt1"/>
                </a:solidFill>
              </a:rPr>
              <a:t>, </a:t>
            </a:r>
            <a:r>
              <a:rPr b="1" lang="en-US" sz="2000">
                <a:solidFill>
                  <a:schemeClr val="lt1"/>
                </a:solidFill>
              </a:rPr>
              <a:t>NAT Gateway</a:t>
            </a:r>
            <a:r>
              <a:rPr lang="en-US" sz="2000">
                <a:solidFill>
                  <a:schemeClr val="lt1"/>
                </a:solidFill>
              </a:rPr>
              <a:t>, </a:t>
            </a:r>
            <a:r>
              <a:rPr b="1" lang="en-US" sz="2000">
                <a:solidFill>
                  <a:schemeClr val="lt1"/>
                </a:solidFill>
              </a:rPr>
              <a:t>Bastion Host</a:t>
            </a:r>
            <a:r>
              <a:rPr lang="en-US" sz="2000">
                <a:solidFill>
                  <a:schemeClr val="lt1"/>
                </a:solidFill>
              </a:rPr>
              <a:t>, and </a:t>
            </a:r>
            <a:r>
              <a:rPr b="1" lang="en-US" sz="2000">
                <a:solidFill>
                  <a:schemeClr val="lt1"/>
                </a:solidFill>
              </a:rPr>
              <a:t>Security Groups</a:t>
            </a:r>
            <a:r>
              <a:rPr lang="en-US" sz="2000">
                <a:solidFill>
                  <a:schemeClr val="lt1"/>
                </a:solidFill>
              </a:rPr>
              <a:t> ensures that critical resources (like EC2 instances and databases) are protected from</a:t>
            </a:r>
            <a:r>
              <a:rPr lang="en-US" sz="2000">
                <a:solidFill>
                  <a:schemeClr val="lt1"/>
                </a:solidFill>
              </a:rPr>
              <a:t> </a:t>
            </a:r>
            <a:r>
              <a:rPr lang="en-US" sz="2000">
                <a:solidFill>
                  <a:schemeClr val="lt1"/>
                </a:solidFill>
              </a:rPr>
              <a:t>the internet and are only accessible through controlled channels.</a:t>
            </a:r>
            <a:endParaRPr sz="2000">
              <a:solidFill>
                <a:schemeClr val="lt1"/>
              </a:solidFill>
            </a:endParaRPr>
          </a:p>
          <a:p>
            <a:pPr indent="0" lvl="0" marL="0" rtl="0" algn="just">
              <a:lnSpc>
                <a:spcPct val="115000"/>
              </a:lnSpc>
              <a:spcBef>
                <a:spcPts val="1200"/>
              </a:spcBef>
              <a:spcAft>
                <a:spcPts val="0"/>
              </a:spcAft>
              <a:buClr>
                <a:schemeClr val="dk1"/>
              </a:buClr>
              <a:buSzPts val="1100"/>
              <a:buFont typeface="Arial"/>
              <a:buNone/>
            </a:pPr>
            <a:r>
              <a:rPr lang="en-US" sz="1600">
                <a:solidFill>
                  <a:schemeClr val="lt1"/>
                </a:solidFill>
                <a:latin typeface="Times New Roman"/>
                <a:ea typeface="Times New Roman"/>
                <a:cs typeface="Times New Roman"/>
                <a:sym typeface="Times New Roman"/>
              </a:rPr>
              <a:t>   </a:t>
            </a:r>
            <a:r>
              <a:rPr b="1" lang="en-US" sz="2000">
                <a:solidFill>
                  <a:schemeClr val="lt1"/>
                </a:solidFill>
              </a:rPr>
              <a:t>High Availability:</a:t>
            </a:r>
            <a:r>
              <a:rPr lang="en-US" sz="2000">
                <a:solidFill>
                  <a:schemeClr val="lt1"/>
                </a:solidFill>
              </a:rPr>
              <a:t> The use of </a:t>
            </a:r>
            <a:r>
              <a:rPr b="1" lang="en-US" sz="2000">
                <a:solidFill>
                  <a:schemeClr val="lt1"/>
                </a:solidFill>
              </a:rPr>
              <a:t>multiple availability zones</a:t>
            </a:r>
            <a:r>
              <a:rPr lang="en-US" sz="2000">
                <a:solidFill>
                  <a:schemeClr val="lt1"/>
                </a:solidFill>
              </a:rPr>
              <a:t> and     redundancy across AZ-A and AZ-B ensures that your application remains available even in the case of an outage in one zone.</a:t>
            </a:r>
            <a:endParaRPr sz="2000">
              <a:solidFill>
                <a:schemeClr val="lt1"/>
              </a:solidFill>
            </a:endParaRPr>
          </a:p>
          <a:p>
            <a:pPr indent="0" lvl="0" marL="0" rtl="0" algn="just">
              <a:lnSpc>
                <a:spcPct val="115000"/>
              </a:lnSpc>
              <a:spcBef>
                <a:spcPts val="1200"/>
              </a:spcBef>
              <a:spcAft>
                <a:spcPts val="0"/>
              </a:spcAft>
              <a:buClr>
                <a:schemeClr val="dk1"/>
              </a:buClr>
              <a:buSzPts val="1100"/>
              <a:buFont typeface="Arial"/>
              <a:buNone/>
            </a:pPr>
            <a:r>
              <a:rPr lang="en-US" sz="1600">
                <a:solidFill>
                  <a:schemeClr val="lt1"/>
                </a:solidFill>
                <a:latin typeface="Times New Roman"/>
                <a:ea typeface="Times New Roman"/>
                <a:cs typeface="Times New Roman"/>
                <a:sym typeface="Times New Roman"/>
              </a:rPr>
              <a:t> </a:t>
            </a:r>
            <a:r>
              <a:rPr b="1" lang="en-US" sz="2000">
                <a:solidFill>
                  <a:schemeClr val="lt1"/>
                </a:solidFill>
              </a:rPr>
              <a:t>Controlled Internet Access:</a:t>
            </a:r>
            <a:r>
              <a:rPr lang="en-US" sz="2000">
                <a:solidFill>
                  <a:schemeClr val="lt1"/>
                </a:solidFill>
              </a:rPr>
              <a:t> Only the resources that absolutely need it (e.g., Bastion Host, Load Balancer) have direct internet access, while internal resources (e.g., EC2 instances, DynamoDB) rely on the NAT Gateway for controlled outbound traffic.</a:t>
            </a:r>
            <a:endParaRPr sz="2000">
              <a:solidFill>
                <a:schemeClr val="lt1"/>
              </a:solidFill>
            </a:endParaRPr>
          </a:p>
          <a:p>
            <a:pPr indent="0" lvl="0" marL="0" rtl="0" algn="just">
              <a:spcBef>
                <a:spcPts val="1200"/>
              </a:spcBef>
              <a:spcAft>
                <a:spcPts val="0"/>
              </a:spcAft>
              <a:buNone/>
            </a:pPr>
            <a:r>
              <a:t/>
            </a:r>
            <a:endParaRPr b="1" sz="3300">
              <a:solidFill>
                <a:schemeClr val="lt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4"/>
          <p:cNvSpPr/>
          <p:nvPr/>
        </p:nvSpPr>
        <p:spPr>
          <a:xfrm>
            <a:off x="864037" y="1409819"/>
            <a:ext cx="10801469" cy="771525"/>
          </a:xfrm>
          <a:prstGeom prst="rect">
            <a:avLst/>
          </a:prstGeom>
          <a:noFill/>
          <a:ln>
            <a:noFill/>
          </a:ln>
        </p:spPr>
        <p:txBody>
          <a:bodyPr anchorCtr="0" anchor="t" bIns="0" lIns="0" spcFirstLastPara="1" rIns="0" wrap="square" tIns="0">
            <a:noAutofit/>
          </a:bodyPr>
          <a:lstStyle/>
          <a:p>
            <a:pPr indent="0" lvl="0" marL="0" marR="0" rtl="0" algn="l">
              <a:lnSpc>
                <a:spcPct val="124742"/>
              </a:lnSpc>
              <a:spcBef>
                <a:spcPts val="0"/>
              </a:spcBef>
              <a:spcAft>
                <a:spcPts val="0"/>
              </a:spcAft>
              <a:buClr>
                <a:srgbClr val="F94CAF"/>
              </a:buClr>
              <a:buSzPts val="4850"/>
              <a:buFont typeface="Inconsolata"/>
              <a:buNone/>
            </a:pPr>
            <a:r>
              <a:rPr b="1" i="0" lang="en-US" sz="4850" u="none" cap="none" strike="noStrike">
                <a:solidFill>
                  <a:srgbClr val="F94CAF"/>
                </a:solidFill>
                <a:latin typeface="Inconsolata"/>
                <a:ea typeface="Inconsolata"/>
                <a:cs typeface="Inconsolata"/>
                <a:sym typeface="Inconsolata"/>
              </a:rPr>
              <a:t>Application Servers (EC2 Instances)</a:t>
            </a:r>
            <a:endParaRPr b="0" i="0" sz="4850" u="none" cap="none" strike="noStrike">
              <a:solidFill>
                <a:schemeClr val="dk1"/>
              </a:solidFill>
              <a:latin typeface="Calibri"/>
              <a:ea typeface="Calibri"/>
              <a:cs typeface="Calibri"/>
              <a:sym typeface="Calibri"/>
            </a:endParaRPr>
          </a:p>
        </p:txBody>
      </p:sp>
      <p:sp>
        <p:nvSpPr>
          <p:cNvPr id="146" name="Google Shape;146;p4"/>
          <p:cNvSpPr/>
          <p:nvPr/>
        </p:nvSpPr>
        <p:spPr>
          <a:xfrm>
            <a:off x="864025" y="2675122"/>
            <a:ext cx="12902400" cy="5037300"/>
          </a:xfrm>
          <a:prstGeom prst="rect">
            <a:avLst/>
          </a:prstGeom>
          <a:noFill/>
          <a:ln>
            <a:noFill/>
          </a:ln>
        </p:spPr>
        <p:txBody>
          <a:bodyPr anchorCtr="0" anchor="t" bIns="0" lIns="0" spcFirstLastPara="1" rIns="0" wrap="square" tIns="0">
            <a:noAutofit/>
          </a:bodyPr>
          <a:lstStyle/>
          <a:p>
            <a:pPr indent="-425450" lvl="0" marL="457200" rtl="0" algn="l">
              <a:lnSpc>
                <a:spcPct val="115000"/>
              </a:lnSpc>
              <a:spcBef>
                <a:spcPts val="1200"/>
              </a:spcBef>
              <a:spcAft>
                <a:spcPts val="0"/>
              </a:spcAft>
              <a:buClr>
                <a:schemeClr val="lt1"/>
              </a:buClr>
              <a:buSzPts val="3100"/>
              <a:buChar char="●"/>
            </a:pPr>
            <a:r>
              <a:rPr b="1" lang="en-US" sz="3200">
                <a:solidFill>
                  <a:schemeClr val="lt1"/>
                </a:solidFill>
                <a:latin typeface="Times New Roman"/>
                <a:ea typeface="Times New Roman"/>
                <a:cs typeface="Times New Roman"/>
                <a:sym typeface="Times New Roman"/>
              </a:rPr>
              <a:t>Hosting the Application:</a:t>
            </a:r>
            <a:endParaRPr b="1" sz="3200">
              <a:solidFill>
                <a:schemeClr val="lt1"/>
              </a:solidFill>
              <a:latin typeface="Times New Roman"/>
              <a:ea typeface="Times New Roman"/>
              <a:cs typeface="Times New Roman"/>
              <a:sym typeface="Times New Roman"/>
            </a:endParaRPr>
          </a:p>
          <a:p>
            <a:pPr indent="-425450" lvl="1" marL="914400" rtl="0" algn="l">
              <a:lnSpc>
                <a:spcPct val="115000"/>
              </a:lnSpc>
              <a:spcBef>
                <a:spcPts val="0"/>
              </a:spcBef>
              <a:spcAft>
                <a:spcPts val="0"/>
              </a:spcAft>
              <a:buClr>
                <a:schemeClr val="lt1"/>
              </a:buClr>
              <a:buSzPts val="3100"/>
              <a:buChar char="○"/>
            </a:pPr>
            <a:r>
              <a:rPr lang="en-US" sz="3200">
                <a:solidFill>
                  <a:schemeClr val="lt1"/>
                </a:solidFill>
                <a:latin typeface="Times New Roman"/>
                <a:ea typeface="Times New Roman"/>
                <a:cs typeface="Times New Roman"/>
                <a:sym typeface="Times New Roman"/>
              </a:rPr>
              <a:t>Our </a:t>
            </a:r>
            <a:r>
              <a:rPr b="1" lang="en-US" sz="3200">
                <a:solidFill>
                  <a:schemeClr val="lt1"/>
                </a:solidFill>
                <a:latin typeface="Times New Roman"/>
                <a:ea typeface="Times New Roman"/>
                <a:cs typeface="Times New Roman"/>
                <a:sym typeface="Times New Roman"/>
              </a:rPr>
              <a:t>music application</a:t>
            </a:r>
            <a:r>
              <a:rPr lang="en-US" sz="3200">
                <a:solidFill>
                  <a:schemeClr val="lt1"/>
                </a:solidFill>
                <a:latin typeface="Times New Roman"/>
                <a:ea typeface="Times New Roman"/>
                <a:cs typeface="Times New Roman"/>
                <a:sym typeface="Times New Roman"/>
              </a:rPr>
              <a:t> is hosted on EC2 instances, which handle everything from processing user requests (e.g., streaming a song or searching for tracks) to managing user sessions, playlists, and interactions with the database (DynamoDB).</a:t>
            </a:r>
            <a:endParaRPr sz="3200">
              <a:solidFill>
                <a:schemeClr val="lt1"/>
              </a:solidFill>
              <a:latin typeface="Times New Roman"/>
              <a:ea typeface="Times New Roman"/>
              <a:cs typeface="Times New Roman"/>
              <a:sym typeface="Times New Roman"/>
            </a:endParaRPr>
          </a:p>
          <a:p>
            <a:pPr indent="-425450" lvl="1" marL="914400" rtl="0" algn="l">
              <a:lnSpc>
                <a:spcPct val="115000"/>
              </a:lnSpc>
              <a:spcBef>
                <a:spcPts val="0"/>
              </a:spcBef>
              <a:spcAft>
                <a:spcPts val="0"/>
              </a:spcAft>
              <a:buClr>
                <a:schemeClr val="lt1"/>
              </a:buClr>
              <a:buSzPts val="3100"/>
              <a:buChar char="○"/>
            </a:pPr>
            <a:r>
              <a:rPr lang="en-US" sz="3200">
                <a:solidFill>
                  <a:schemeClr val="lt1"/>
                </a:solidFill>
                <a:latin typeface="Times New Roman"/>
                <a:ea typeface="Times New Roman"/>
                <a:cs typeface="Times New Roman"/>
                <a:sym typeface="Times New Roman"/>
              </a:rPr>
              <a:t>These EC2 instances are located in </a:t>
            </a:r>
            <a:r>
              <a:rPr b="1" lang="en-US" sz="3200">
                <a:solidFill>
                  <a:schemeClr val="lt1"/>
                </a:solidFill>
                <a:latin typeface="Times New Roman"/>
                <a:ea typeface="Times New Roman"/>
                <a:cs typeface="Times New Roman"/>
                <a:sym typeface="Times New Roman"/>
              </a:rPr>
              <a:t>private subnets</a:t>
            </a:r>
            <a:r>
              <a:rPr lang="en-US" sz="3200">
                <a:solidFill>
                  <a:schemeClr val="lt1"/>
                </a:solidFill>
                <a:latin typeface="Times New Roman"/>
                <a:ea typeface="Times New Roman"/>
                <a:cs typeface="Times New Roman"/>
                <a:sym typeface="Times New Roman"/>
              </a:rPr>
              <a:t> across multiple availability zones (AZ-A and AZ-B) to ensure high availability and fault tolerance.</a:t>
            </a:r>
            <a:endParaRPr sz="3200">
              <a:solidFill>
                <a:schemeClr val="lt1"/>
              </a:solidFill>
              <a:latin typeface="Times New Roman"/>
              <a:ea typeface="Times New Roman"/>
              <a:cs typeface="Times New Roman"/>
              <a:sym typeface="Times New Roman"/>
            </a:endParaRPr>
          </a:p>
          <a:p>
            <a:pPr indent="0" lvl="0" marL="0" marR="0" rtl="0" algn="l">
              <a:lnSpc>
                <a:spcPct val="163157"/>
              </a:lnSpc>
              <a:spcBef>
                <a:spcPts val="1200"/>
              </a:spcBef>
              <a:spcAft>
                <a:spcPts val="0"/>
              </a:spcAft>
              <a:buClr>
                <a:srgbClr val="DAD1E6"/>
              </a:buClr>
              <a:buSzPts val="1900"/>
              <a:buFont typeface="Fira Sans"/>
              <a:buNone/>
            </a:pPr>
            <a:r>
              <a:t/>
            </a:r>
            <a:endParaRPr sz="3900">
              <a:solidFill>
                <a:schemeClr val="lt1"/>
              </a:solidFill>
              <a:latin typeface="Fira Sans"/>
              <a:ea typeface="Fira Sans"/>
              <a:cs typeface="Fira Sans"/>
              <a:sym typeface="Fira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30c895a5c7b_0_105"/>
          <p:cNvSpPr/>
          <p:nvPr/>
        </p:nvSpPr>
        <p:spPr>
          <a:xfrm>
            <a:off x="864037" y="1409819"/>
            <a:ext cx="10801500" cy="771600"/>
          </a:xfrm>
          <a:prstGeom prst="rect">
            <a:avLst/>
          </a:prstGeom>
          <a:noFill/>
          <a:ln>
            <a:noFill/>
          </a:ln>
        </p:spPr>
        <p:txBody>
          <a:bodyPr anchorCtr="0" anchor="t" bIns="0" lIns="0" spcFirstLastPara="1" rIns="0" wrap="square" tIns="0">
            <a:noAutofit/>
          </a:bodyPr>
          <a:lstStyle/>
          <a:p>
            <a:pPr indent="0" lvl="0" marL="0" marR="0" rtl="0" algn="l">
              <a:lnSpc>
                <a:spcPct val="124742"/>
              </a:lnSpc>
              <a:spcBef>
                <a:spcPts val="0"/>
              </a:spcBef>
              <a:spcAft>
                <a:spcPts val="0"/>
              </a:spcAft>
              <a:buClr>
                <a:srgbClr val="F94CAF"/>
              </a:buClr>
              <a:buSzPts val="4850"/>
              <a:buFont typeface="Inconsolata"/>
              <a:buNone/>
            </a:pPr>
            <a:r>
              <a:rPr b="1" i="0" lang="en-US" sz="4150" u="none" cap="none" strike="noStrike">
                <a:solidFill>
                  <a:srgbClr val="F94CAF"/>
                </a:solidFill>
                <a:latin typeface="Inconsolata"/>
                <a:ea typeface="Inconsolata"/>
                <a:cs typeface="Inconsolata"/>
                <a:sym typeface="Inconsolata"/>
              </a:rPr>
              <a:t>Application Servers (EC2 Instances TYPE)</a:t>
            </a:r>
            <a:endParaRPr b="0" i="0" sz="4150" u="none" cap="none" strike="noStrike">
              <a:solidFill>
                <a:schemeClr val="dk1"/>
              </a:solidFill>
              <a:latin typeface="Calibri"/>
              <a:ea typeface="Calibri"/>
              <a:cs typeface="Calibri"/>
              <a:sym typeface="Calibri"/>
            </a:endParaRPr>
          </a:p>
        </p:txBody>
      </p:sp>
      <p:sp>
        <p:nvSpPr>
          <p:cNvPr id="153" name="Google Shape;153;g30c895a5c7b_0_105"/>
          <p:cNvSpPr/>
          <p:nvPr/>
        </p:nvSpPr>
        <p:spPr>
          <a:xfrm>
            <a:off x="864025" y="2675124"/>
            <a:ext cx="12902400" cy="3203100"/>
          </a:xfrm>
          <a:prstGeom prst="rect">
            <a:avLst/>
          </a:prstGeom>
          <a:noFill/>
          <a:ln>
            <a:noFill/>
          </a:ln>
        </p:spPr>
        <p:txBody>
          <a:bodyPr anchorCtr="0" anchor="t" bIns="0" lIns="0" spcFirstLastPara="1" rIns="0" wrap="square" tIns="0">
            <a:noAutofit/>
          </a:bodyPr>
          <a:lstStyle/>
          <a:p>
            <a:pPr indent="-393700" lvl="0" marL="457200" rtl="0" algn="l">
              <a:lnSpc>
                <a:spcPct val="115000"/>
              </a:lnSpc>
              <a:spcBef>
                <a:spcPts val="1200"/>
              </a:spcBef>
              <a:spcAft>
                <a:spcPts val="0"/>
              </a:spcAft>
              <a:buClr>
                <a:schemeClr val="lt1"/>
              </a:buClr>
              <a:buSzPts val="2600"/>
              <a:buChar char="●"/>
            </a:pPr>
            <a:r>
              <a:rPr b="1" lang="en-US" sz="2700">
                <a:solidFill>
                  <a:schemeClr val="lt1"/>
                </a:solidFill>
                <a:latin typeface="Times New Roman"/>
                <a:ea typeface="Times New Roman"/>
                <a:cs typeface="Times New Roman"/>
                <a:sym typeface="Times New Roman"/>
              </a:rPr>
              <a:t>Choosing the Right Instance Type:</a:t>
            </a:r>
            <a:endParaRPr b="1" sz="2700">
              <a:solidFill>
                <a:schemeClr val="lt1"/>
              </a:solidFill>
              <a:latin typeface="Times New Roman"/>
              <a:ea typeface="Times New Roman"/>
              <a:cs typeface="Times New Roman"/>
              <a:sym typeface="Times New Roman"/>
            </a:endParaRPr>
          </a:p>
          <a:p>
            <a:pPr indent="-298450" lvl="1" marL="914400" rtl="0" algn="l">
              <a:lnSpc>
                <a:spcPct val="115000"/>
              </a:lnSpc>
              <a:spcBef>
                <a:spcPts val="0"/>
              </a:spcBef>
              <a:spcAft>
                <a:spcPts val="0"/>
              </a:spcAft>
              <a:buClr>
                <a:schemeClr val="lt1"/>
              </a:buClr>
              <a:buSzPts val="1100"/>
              <a:buChar char="○"/>
            </a:pPr>
            <a:r>
              <a:rPr lang="en-US" sz="2700">
                <a:solidFill>
                  <a:schemeClr val="lt1"/>
                </a:solidFill>
                <a:latin typeface="Times New Roman"/>
                <a:ea typeface="Times New Roman"/>
                <a:cs typeface="Times New Roman"/>
                <a:sym typeface="Times New Roman"/>
              </a:rPr>
              <a:t>For Our AWS Music App, the best practice would be to start with a </a:t>
            </a:r>
            <a:r>
              <a:rPr b="1" lang="en-US" sz="2700">
                <a:solidFill>
                  <a:schemeClr val="lt1"/>
                </a:solidFill>
                <a:latin typeface="Times New Roman"/>
                <a:ea typeface="Times New Roman"/>
                <a:cs typeface="Times New Roman"/>
                <a:sym typeface="Times New Roman"/>
              </a:rPr>
              <a:t>general-purpose instance</a:t>
            </a:r>
            <a:r>
              <a:rPr lang="en-US" sz="2700">
                <a:solidFill>
                  <a:schemeClr val="lt1"/>
                </a:solidFill>
                <a:latin typeface="Times New Roman"/>
                <a:ea typeface="Times New Roman"/>
                <a:cs typeface="Times New Roman"/>
                <a:sym typeface="Times New Roman"/>
              </a:rPr>
              <a:t> like </a:t>
            </a:r>
            <a:r>
              <a:rPr lang="en-US" sz="2500">
                <a:solidFill>
                  <a:schemeClr val="lt1"/>
                </a:solidFill>
                <a:latin typeface="Courier New"/>
                <a:ea typeface="Courier New"/>
                <a:cs typeface="Courier New"/>
                <a:sym typeface="Courier New"/>
              </a:rPr>
              <a:t>m5.large</a:t>
            </a:r>
            <a:r>
              <a:rPr lang="en-US" sz="2700">
                <a:solidFill>
                  <a:schemeClr val="lt1"/>
                </a:solidFill>
                <a:latin typeface="Times New Roman"/>
                <a:ea typeface="Times New Roman"/>
                <a:cs typeface="Times New Roman"/>
                <a:sym typeface="Times New Roman"/>
              </a:rPr>
              <a:t> or </a:t>
            </a:r>
            <a:r>
              <a:rPr lang="en-US" sz="2500">
                <a:solidFill>
                  <a:schemeClr val="lt1"/>
                </a:solidFill>
                <a:latin typeface="Courier New"/>
                <a:ea typeface="Courier New"/>
                <a:cs typeface="Courier New"/>
                <a:sym typeface="Courier New"/>
              </a:rPr>
              <a:t>t3.medium</a:t>
            </a:r>
            <a:r>
              <a:rPr lang="en-US" sz="2700">
                <a:solidFill>
                  <a:schemeClr val="lt1"/>
                </a:solidFill>
                <a:latin typeface="Times New Roman"/>
                <a:ea typeface="Times New Roman"/>
                <a:cs typeface="Times New Roman"/>
                <a:sym typeface="Times New Roman"/>
              </a:rPr>
              <a:t> for handling the bulk of web requests, while ensuring that the instances are capable of processing multiple user requests simultaneously. But in our project we used t2.micro instance type.</a:t>
            </a:r>
            <a:endParaRPr sz="2700">
              <a:solidFill>
                <a:schemeClr val="lt1"/>
              </a:solidFill>
              <a:latin typeface="Times New Roman"/>
              <a:ea typeface="Times New Roman"/>
              <a:cs typeface="Times New Roman"/>
              <a:sym typeface="Times New Roman"/>
            </a:endParaRPr>
          </a:p>
          <a:p>
            <a:pPr indent="0" lvl="0" marL="914400" rtl="0" algn="l">
              <a:lnSpc>
                <a:spcPct val="115000"/>
              </a:lnSpc>
              <a:spcBef>
                <a:spcPts val="1200"/>
              </a:spcBef>
              <a:spcAft>
                <a:spcPts val="0"/>
              </a:spcAft>
              <a:buNone/>
            </a:pPr>
            <a:r>
              <a:t/>
            </a:r>
            <a:endParaRPr sz="2700">
              <a:solidFill>
                <a:schemeClr val="lt1"/>
              </a:solidFill>
              <a:latin typeface="Times New Roman"/>
              <a:ea typeface="Times New Roman"/>
              <a:cs typeface="Times New Roman"/>
              <a:sym typeface="Times New Roman"/>
            </a:endParaRPr>
          </a:p>
          <a:p>
            <a:pPr indent="0" lvl="0" marL="0" marR="0" rtl="0" algn="l">
              <a:lnSpc>
                <a:spcPct val="163157"/>
              </a:lnSpc>
              <a:spcBef>
                <a:spcPts val="1200"/>
              </a:spcBef>
              <a:spcAft>
                <a:spcPts val="0"/>
              </a:spcAft>
              <a:buClr>
                <a:srgbClr val="DAD1E6"/>
              </a:buClr>
              <a:buSzPts val="1900"/>
              <a:buFont typeface="Fira Sans"/>
              <a:buNone/>
            </a:pPr>
            <a:r>
              <a:t/>
            </a:r>
            <a:endParaRPr b="1" sz="4700">
              <a:solidFill>
                <a:schemeClr val="lt1"/>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30c895a5c7b_0_78"/>
          <p:cNvSpPr/>
          <p:nvPr/>
        </p:nvSpPr>
        <p:spPr>
          <a:xfrm>
            <a:off x="864037" y="1409819"/>
            <a:ext cx="10801500" cy="771600"/>
          </a:xfrm>
          <a:prstGeom prst="rect">
            <a:avLst/>
          </a:prstGeom>
          <a:noFill/>
          <a:ln>
            <a:noFill/>
          </a:ln>
        </p:spPr>
        <p:txBody>
          <a:bodyPr anchorCtr="0" anchor="t" bIns="0" lIns="0" spcFirstLastPara="1" rIns="0" wrap="square" tIns="0">
            <a:noAutofit/>
          </a:bodyPr>
          <a:lstStyle/>
          <a:p>
            <a:pPr indent="0" lvl="0" marL="0" marR="0" rtl="0" algn="l">
              <a:lnSpc>
                <a:spcPct val="124742"/>
              </a:lnSpc>
              <a:spcBef>
                <a:spcPts val="0"/>
              </a:spcBef>
              <a:spcAft>
                <a:spcPts val="0"/>
              </a:spcAft>
              <a:buClr>
                <a:srgbClr val="F94CAF"/>
              </a:buClr>
              <a:buSzPts val="4850"/>
              <a:buFont typeface="Inconsolata"/>
              <a:buNone/>
            </a:pPr>
            <a:r>
              <a:rPr b="1" i="0" lang="en-US" sz="4850" u="none" cap="none" strike="noStrike">
                <a:solidFill>
                  <a:srgbClr val="F94CAF"/>
                </a:solidFill>
                <a:latin typeface="Inconsolata"/>
                <a:ea typeface="Inconsolata"/>
                <a:cs typeface="Inconsolata"/>
                <a:sym typeface="Inconsolata"/>
              </a:rPr>
              <a:t>Application Servers (EC2 Instances)</a:t>
            </a:r>
            <a:endParaRPr b="0" i="0" sz="4850" u="none" cap="none" strike="noStrike">
              <a:solidFill>
                <a:schemeClr val="dk1"/>
              </a:solidFill>
              <a:latin typeface="Calibri"/>
              <a:ea typeface="Calibri"/>
              <a:cs typeface="Calibri"/>
              <a:sym typeface="Calibri"/>
            </a:endParaRPr>
          </a:p>
        </p:txBody>
      </p:sp>
      <p:sp>
        <p:nvSpPr>
          <p:cNvPr id="160" name="Google Shape;160;g30c895a5c7b_0_78"/>
          <p:cNvSpPr/>
          <p:nvPr/>
        </p:nvSpPr>
        <p:spPr>
          <a:xfrm>
            <a:off x="864037" y="2675096"/>
            <a:ext cx="12902400" cy="7902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DAD1E6"/>
              </a:buClr>
              <a:buSzPts val="1900"/>
              <a:buFont typeface="Fira Sans"/>
              <a:buNone/>
            </a:pPr>
            <a:r>
              <a:rPr b="0" i="0" lang="en-US" sz="1900" u="none" cap="none" strike="noStrike">
                <a:solidFill>
                  <a:srgbClr val="DAD1E6"/>
                </a:solidFill>
                <a:latin typeface="Fira Sans"/>
                <a:ea typeface="Fira Sans"/>
                <a:cs typeface="Fira Sans"/>
                <a:sym typeface="Fira Sans"/>
              </a:rPr>
              <a:t>Multiple EC2 instances (App Server N, App Server 1, and App Server 2) host the music application. These servers handle user requests, manage music files, and interact with the storage and database layers.</a:t>
            </a:r>
            <a:endParaRPr b="0" i="0" sz="1900" u="none" cap="none" strike="noStrike">
              <a:solidFill>
                <a:schemeClr val="dk1"/>
              </a:solidFill>
              <a:latin typeface="Calibri"/>
              <a:ea typeface="Calibri"/>
              <a:cs typeface="Calibri"/>
              <a:sym typeface="Calibri"/>
            </a:endParaRPr>
          </a:p>
        </p:txBody>
      </p:sp>
      <p:sp>
        <p:nvSpPr>
          <p:cNvPr id="161" name="Google Shape;161;g30c895a5c7b_0_78"/>
          <p:cNvSpPr/>
          <p:nvPr/>
        </p:nvSpPr>
        <p:spPr>
          <a:xfrm>
            <a:off x="864037" y="3989665"/>
            <a:ext cx="3086100" cy="3858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2400"/>
              <a:buFont typeface="Inconsolata"/>
              <a:buNone/>
            </a:pPr>
            <a:r>
              <a:rPr b="1" i="0" lang="en-US" sz="2400" u="none" cap="none" strike="noStrike">
                <a:solidFill>
                  <a:srgbClr val="F94CAF"/>
                </a:solidFill>
                <a:latin typeface="Inconsolata"/>
                <a:ea typeface="Inconsolata"/>
                <a:cs typeface="Inconsolata"/>
                <a:sym typeface="Inconsolata"/>
              </a:rPr>
              <a:t>User Requests</a:t>
            </a:r>
            <a:endParaRPr b="0" i="0" sz="2400" u="none" cap="none" strike="noStrike">
              <a:solidFill>
                <a:schemeClr val="dk1"/>
              </a:solidFill>
              <a:latin typeface="Calibri"/>
              <a:ea typeface="Calibri"/>
              <a:cs typeface="Calibri"/>
              <a:sym typeface="Calibri"/>
            </a:endParaRPr>
          </a:p>
        </p:txBody>
      </p:sp>
      <p:sp>
        <p:nvSpPr>
          <p:cNvPr id="162" name="Google Shape;162;g30c895a5c7b_0_78"/>
          <p:cNvSpPr/>
          <p:nvPr/>
        </p:nvSpPr>
        <p:spPr>
          <a:xfrm>
            <a:off x="864037" y="4622244"/>
            <a:ext cx="3898800" cy="15801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DAD1E6"/>
              </a:buClr>
              <a:buSzPts val="1900"/>
              <a:buFont typeface="Fira Sans"/>
              <a:buNone/>
            </a:pPr>
            <a:r>
              <a:rPr b="0" i="0" lang="en-US" sz="1900" u="none" cap="none" strike="noStrike">
                <a:solidFill>
                  <a:srgbClr val="DAD1E6"/>
                </a:solidFill>
                <a:latin typeface="Fira Sans"/>
                <a:ea typeface="Fira Sans"/>
                <a:cs typeface="Fira Sans"/>
                <a:sym typeface="Fira Sans"/>
              </a:rPr>
              <a:t>The application servers receive and process user requests, such as playing music, creating playlists, and searching for songs.</a:t>
            </a:r>
            <a:endParaRPr b="0" i="0" sz="1900" u="none" cap="none" strike="noStrike">
              <a:solidFill>
                <a:schemeClr val="dk1"/>
              </a:solidFill>
              <a:latin typeface="Calibri"/>
              <a:ea typeface="Calibri"/>
              <a:cs typeface="Calibri"/>
              <a:sym typeface="Calibri"/>
            </a:endParaRPr>
          </a:p>
        </p:txBody>
      </p:sp>
      <p:sp>
        <p:nvSpPr>
          <p:cNvPr id="163" name="Google Shape;163;g30c895a5c7b_0_78"/>
          <p:cNvSpPr/>
          <p:nvPr/>
        </p:nvSpPr>
        <p:spPr>
          <a:xfrm>
            <a:off x="5372695" y="3989665"/>
            <a:ext cx="3240300" cy="3858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2400"/>
              <a:buFont typeface="Inconsolata"/>
              <a:buNone/>
            </a:pPr>
            <a:r>
              <a:rPr b="1" i="0" lang="en-US" sz="2400" u="none" cap="none" strike="noStrike">
                <a:solidFill>
                  <a:srgbClr val="F94CAF"/>
                </a:solidFill>
                <a:latin typeface="Inconsolata"/>
                <a:ea typeface="Inconsolata"/>
                <a:cs typeface="Inconsolata"/>
                <a:sym typeface="Inconsolata"/>
              </a:rPr>
              <a:t>Music File Management</a:t>
            </a:r>
            <a:endParaRPr b="0" i="0" sz="2400" u="none" cap="none" strike="noStrike">
              <a:solidFill>
                <a:schemeClr val="dk1"/>
              </a:solidFill>
              <a:latin typeface="Calibri"/>
              <a:ea typeface="Calibri"/>
              <a:cs typeface="Calibri"/>
              <a:sym typeface="Calibri"/>
            </a:endParaRPr>
          </a:p>
        </p:txBody>
      </p:sp>
      <p:sp>
        <p:nvSpPr>
          <p:cNvPr id="164" name="Google Shape;164;g30c895a5c7b_0_78"/>
          <p:cNvSpPr/>
          <p:nvPr/>
        </p:nvSpPr>
        <p:spPr>
          <a:xfrm>
            <a:off x="5372695" y="4622244"/>
            <a:ext cx="3898800" cy="15801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DAD1E6"/>
              </a:buClr>
              <a:buSzPts val="1900"/>
              <a:buFont typeface="Fira Sans"/>
              <a:buNone/>
            </a:pPr>
            <a:r>
              <a:rPr b="0" i="0" lang="en-US" sz="1900" u="none" cap="none" strike="noStrike">
                <a:solidFill>
                  <a:srgbClr val="DAD1E6"/>
                </a:solidFill>
                <a:latin typeface="Fira Sans"/>
                <a:ea typeface="Fira Sans"/>
                <a:cs typeface="Fira Sans"/>
                <a:sym typeface="Fira Sans"/>
              </a:rPr>
              <a:t>The servers manage the storage and retrieval of music files from the S3 bucket, ensuring efficient access and playback.</a:t>
            </a:r>
            <a:endParaRPr b="0" i="0" sz="1900" u="none" cap="none" strike="noStrike">
              <a:solidFill>
                <a:schemeClr val="dk1"/>
              </a:solidFill>
              <a:latin typeface="Calibri"/>
              <a:ea typeface="Calibri"/>
              <a:cs typeface="Calibri"/>
              <a:sym typeface="Calibri"/>
            </a:endParaRPr>
          </a:p>
        </p:txBody>
      </p:sp>
      <p:sp>
        <p:nvSpPr>
          <p:cNvPr id="165" name="Google Shape;165;g30c895a5c7b_0_78"/>
          <p:cNvSpPr/>
          <p:nvPr/>
        </p:nvSpPr>
        <p:spPr>
          <a:xfrm>
            <a:off x="9881354" y="3989665"/>
            <a:ext cx="3086100" cy="3858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2400"/>
              <a:buFont typeface="Inconsolata"/>
              <a:buNone/>
            </a:pPr>
            <a:r>
              <a:rPr b="1" i="0" lang="en-US" sz="2400" u="none" cap="none" strike="noStrike">
                <a:solidFill>
                  <a:srgbClr val="F94CAF"/>
                </a:solidFill>
                <a:latin typeface="Inconsolata"/>
                <a:ea typeface="Inconsolata"/>
                <a:cs typeface="Inconsolata"/>
                <a:sym typeface="Inconsolata"/>
              </a:rPr>
              <a:t>Database Interaction</a:t>
            </a:r>
            <a:endParaRPr b="0" i="0" sz="2400" u="none" cap="none" strike="noStrike">
              <a:solidFill>
                <a:schemeClr val="dk1"/>
              </a:solidFill>
              <a:latin typeface="Calibri"/>
              <a:ea typeface="Calibri"/>
              <a:cs typeface="Calibri"/>
              <a:sym typeface="Calibri"/>
            </a:endParaRPr>
          </a:p>
        </p:txBody>
      </p:sp>
      <p:sp>
        <p:nvSpPr>
          <p:cNvPr id="166" name="Google Shape;166;g30c895a5c7b_0_78"/>
          <p:cNvSpPr/>
          <p:nvPr/>
        </p:nvSpPr>
        <p:spPr>
          <a:xfrm>
            <a:off x="9881354" y="4622244"/>
            <a:ext cx="3898800" cy="19752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DAD1E6"/>
              </a:buClr>
              <a:buSzPts val="1900"/>
              <a:buFont typeface="Fira Sans"/>
              <a:buNone/>
            </a:pPr>
            <a:r>
              <a:rPr b="0" i="0" lang="en-US" sz="1900" u="none" cap="none" strike="noStrike">
                <a:solidFill>
                  <a:srgbClr val="DAD1E6"/>
                </a:solidFill>
                <a:latin typeface="Fira Sans"/>
                <a:ea typeface="Fira Sans"/>
                <a:cs typeface="Fira Sans"/>
                <a:sym typeface="Fira Sans"/>
              </a:rPr>
              <a:t>The servers interact with DynamoDB to store and retrieve user data and song information, ensuring fast and reliable data access.</a:t>
            </a:r>
            <a:endParaRPr b="0" i="0" sz="1900" u="none" cap="none" strike="noStrike">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descr="preencoded.png" id="172" name="Google Shape;172;p6"/>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73" name="Google Shape;173;p6"/>
          <p:cNvSpPr/>
          <p:nvPr/>
        </p:nvSpPr>
        <p:spPr>
          <a:xfrm>
            <a:off x="6229112" y="887849"/>
            <a:ext cx="6631781" cy="663178"/>
          </a:xfrm>
          <a:prstGeom prst="rect">
            <a:avLst/>
          </a:prstGeom>
          <a:noFill/>
          <a:ln>
            <a:noFill/>
          </a:ln>
        </p:spPr>
        <p:txBody>
          <a:bodyPr anchorCtr="0" anchor="t" bIns="0" lIns="0" spcFirstLastPara="1" rIns="0" wrap="square" tIns="0">
            <a:noAutofit/>
          </a:bodyPr>
          <a:lstStyle/>
          <a:p>
            <a:pPr indent="0" lvl="0" marL="0" marR="0" rtl="0" algn="l">
              <a:lnSpc>
                <a:spcPct val="125301"/>
              </a:lnSpc>
              <a:spcBef>
                <a:spcPts val="0"/>
              </a:spcBef>
              <a:spcAft>
                <a:spcPts val="0"/>
              </a:spcAft>
              <a:buClr>
                <a:srgbClr val="F94CAF"/>
              </a:buClr>
              <a:buSzPts val="4150"/>
              <a:buFont typeface="Inconsolata"/>
              <a:buNone/>
            </a:pPr>
            <a:r>
              <a:rPr b="1" i="0" lang="en-US" sz="4150" u="none" cap="none" strike="noStrike">
                <a:solidFill>
                  <a:srgbClr val="F94CAF"/>
                </a:solidFill>
                <a:latin typeface="Inconsolata"/>
                <a:ea typeface="Inconsolata"/>
                <a:cs typeface="Inconsolata"/>
                <a:sym typeface="Inconsolata"/>
              </a:rPr>
              <a:t>Music Storage (S3 Bucket)</a:t>
            </a:r>
            <a:endParaRPr b="0" i="0" sz="4150" u="none" cap="none" strike="noStrike">
              <a:solidFill>
                <a:schemeClr val="dk1"/>
              </a:solidFill>
              <a:latin typeface="Calibri"/>
              <a:ea typeface="Calibri"/>
              <a:cs typeface="Calibri"/>
              <a:sym typeface="Calibri"/>
            </a:endParaRPr>
          </a:p>
        </p:txBody>
      </p:sp>
      <p:sp>
        <p:nvSpPr>
          <p:cNvPr id="174" name="Google Shape;174;p6"/>
          <p:cNvSpPr/>
          <p:nvPr/>
        </p:nvSpPr>
        <p:spPr>
          <a:xfrm>
            <a:off x="6229112" y="1869281"/>
            <a:ext cx="7658576" cy="679133"/>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1E6"/>
              </a:buClr>
              <a:buSzPts val="1650"/>
              <a:buFont typeface="Fira Sans"/>
              <a:buNone/>
            </a:pPr>
            <a:r>
              <a:rPr b="0" i="0" lang="en-US" sz="1650" u="none" cap="none" strike="noStrike">
                <a:solidFill>
                  <a:srgbClr val="DAD1E6"/>
                </a:solidFill>
                <a:latin typeface="Fira Sans"/>
                <a:ea typeface="Fira Sans"/>
                <a:cs typeface="Fira Sans"/>
                <a:sym typeface="Fira Sans"/>
              </a:rPr>
              <a:t>AWS S3 is used to store music files. The application servers store and retrieve the music files from this highly durable and scalable storage service.</a:t>
            </a:r>
            <a:endParaRPr b="0" i="0" sz="1650" u="none" cap="none" strike="noStrike">
              <a:solidFill>
                <a:schemeClr val="dk1"/>
              </a:solidFill>
              <a:latin typeface="Calibri"/>
              <a:ea typeface="Calibri"/>
              <a:cs typeface="Calibri"/>
              <a:sym typeface="Calibri"/>
            </a:endParaRPr>
          </a:p>
        </p:txBody>
      </p:sp>
      <p:sp>
        <p:nvSpPr>
          <p:cNvPr id="175" name="Google Shape;175;p6"/>
          <p:cNvSpPr/>
          <p:nvPr/>
        </p:nvSpPr>
        <p:spPr>
          <a:xfrm>
            <a:off x="6229112" y="3025854"/>
            <a:ext cx="477441" cy="477441"/>
          </a:xfrm>
          <a:prstGeom prst="roundRect">
            <a:avLst>
              <a:gd fmla="val 6668"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6388179" y="3105388"/>
            <a:ext cx="159187" cy="318373"/>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500"/>
              <a:buFont typeface="Inconsolata"/>
              <a:buNone/>
            </a:pPr>
            <a:r>
              <a:rPr b="1" i="0" lang="en-US" sz="2500" u="none" cap="none" strike="noStrike">
                <a:solidFill>
                  <a:srgbClr val="DAD1E6"/>
                </a:solidFill>
                <a:latin typeface="Inconsolata"/>
                <a:ea typeface="Inconsolata"/>
                <a:cs typeface="Inconsolata"/>
                <a:sym typeface="Inconsolata"/>
              </a:rPr>
              <a:t>1</a:t>
            </a:r>
            <a:endParaRPr b="0" i="0" sz="2500" u="none" cap="none" strike="noStrike">
              <a:solidFill>
                <a:schemeClr val="dk1"/>
              </a:solidFill>
              <a:latin typeface="Calibri"/>
              <a:ea typeface="Calibri"/>
              <a:cs typeface="Calibri"/>
              <a:sym typeface="Calibri"/>
            </a:endParaRPr>
          </a:p>
        </p:txBody>
      </p:sp>
      <p:sp>
        <p:nvSpPr>
          <p:cNvPr id="177" name="Google Shape;177;p6"/>
          <p:cNvSpPr/>
          <p:nvPr/>
        </p:nvSpPr>
        <p:spPr>
          <a:xfrm>
            <a:off x="6918722" y="3025854"/>
            <a:ext cx="2652951" cy="331589"/>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DAD1E6"/>
              </a:buClr>
              <a:buSzPts val="2050"/>
              <a:buFont typeface="Inconsolata"/>
              <a:buNone/>
            </a:pPr>
            <a:r>
              <a:rPr b="1" i="0" lang="en-US" sz="2050" u="none" cap="none" strike="noStrike">
                <a:solidFill>
                  <a:srgbClr val="DAD1E6"/>
                </a:solidFill>
                <a:latin typeface="Inconsolata"/>
                <a:ea typeface="Inconsolata"/>
                <a:cs typeface="Inconsolata"/>
                <a:sym typeface="Inconsolata"/>
              </a:rPr>
              <a:t>High Durability</a:t>
            </a:r>
            <a:endParaRPr b="0" i="0" sz="2050" u="none" cap="none" strike="noStrike">
              <a:solidFill>
                <a:schemeClr val="dk1"/>
              </a:solidFill>
              <a:latin typeface="Calibri"/>
              <a:ea typeface="Calibri"/>
              <a:cs typeface="Calibri"/>
              <a:sym typeface="Calibri"/>
            </a:endParaRPr>
          </a:p>
        </p:txBody>
      </p:sp>
      <p:sp>
        <p:nvSpPr>
          <p:cNvPr id="178" name="Google Shape;178;p6"/>
          <p:cNvSpPr/>
          <p:nvPr/>
        </p:nvSpPr>
        <p:spPr>
          <a:xfrm>
            <a:off x="6918722" y="3484721"/>
            <a:ext cx="6968966" cy="679133"/>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1E6"/>
              </a:buClr>
              <a:buSzPts val="1650"/>
              <a:buFont typeface="Fira Sans"/>
              <a:buNone/>
            </a:pPr>
            <a:r>
              <a:rPr b="0" i="0" lang="en-US" sz="1650" u="none" cap="none" strike="noStrike">
                <a:solidFill>
                  <a:srgbClr val="DAD1E6"/>
                </a:solidFill>
                <a:latin typeface="Fira Sans"/>
                <a:ea typeface="Fira Sans"/>
                <a:cs typeface="Fira Sans"/>
                <a:sym typeface="Fira Sans"/>
              </a:rPr>
              <a:t>S3 provides a highly durable storage service, ensuring that music files are protected from data loss.</a:t>
            </a:r>
            <a:endParaRPr b="0" i="0" sz="1650" u="none" cap="none" strike="noStrike">
              <a:solidFill>
                <a:schemeClr val="dk1"/>
              </a:solidFill>
              <a:latin typeface="Calibri"/>
              <a:ea typeface="Calibri"/>
              <a:cs typeface="Calibri"/>
              <a:sym typeface="Calibri"/>
            </a:endParaRPr>
          </a:p>
        </p:txBody>
      </p:sp>
      <p:sp>
        <p:nvSpPr>
          <p:cNvPr id="179" name="Google Shape;179;p6"/>
          <p:cNvSpPr/>
          <p:nvPr/>
        </p:nvSpPr>
        <p:spPr>
          <a:xfrm>
            <a:off x="6229112" y="4614743"/>
            <a:ext cx="477441" cy="477441"/>
          </a:xfrm>
          <a:prstGeom prst="roundRect">
            <a:avLst>
              <a:gd fmla="val 6668"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a:off x="6388179" y="4694277"/>
            <a:ext cx="159187" cy="318373"/>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500"/>
              <a:buFont typeface="Inconsolata"/>
              <a:buNone/>
            </a:pPr>
            <a:r>
              <a:rPr b="1" i="0" lang="en-US" sz="2500" u="none" cap="none" strike="noStrike">
                <a:solidFill>
                  <a:srgbClr val="DAD1E6"/>
                </a:solidFill>
                <a:latin typeface="Inconsolata"/>
                <a:ea typeface="Inconsolata"/>
                <a:cs typeface="Inconsolata"/>
                <a:sym typeface="Inconsolata"/>
              </a:rPr>
              <a:t>2</a:t>
            </a:r>
            <a:endParaRPr b="0" i="0" sz="2500" u="none" cap="none" strike="noStrike">
              <a:solidFill>
                <a:schemeClr val="dk1"/>
              </a:solidFill>
              <a:latin typeface="Calibri"/>
              <a:ea typeface="Calibri"/>
              <a:cs typeface="Calibri"/>
              <a:sym typeface="Calibri"/>
            </a:endParaRPr>
          </a:p>
        </p:txBody>
      </p:sp>
      <p:sp>
        <p:nvSpPr>
          <p:cNvPr id="181" name="Google Shape;181;p6"/>
          <p:cNvSpPr/>
          <p:nvPr/>
        </p:nvSpPr>
        <p:spPr>
          <a:xfrm>
            <a:off x="6918722" y="4614743"/>
            <a:ext cx="2652951" cy="331589"/>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DAD1E6"/>
              </a:buClr>
              <a:buSzPts val="2050"/>
              <a:buFont typeface="Inconsolata"/>
              <a:buNone/>
            </a:pPr>
            <a:r>
              <a:rPr b="1" i="0" lang="en-US" sz="2050" u="none" cap="none" strike="noStrike">
                <a:solidFill>
                  <a:srgbClr val="DAD1E6"/>
                </a:solidFill>
                <a:latin typeface="Inconsolata"/>
                <a:ea typeface="Inconsolata"/>
                <a:cs typeface="Inconsolata"/>
                <a:sym typeface="Inconsolata"/>
              </a:rPr>
              <a:t>Scalability</a:t>
            </a:r>
            <a:endParaRPr b="0" i="0" sz="2050" u="none" cap="none" strike="noStrike">
              <a:solidFill>
                <a:schemeClr val="dk1"/>
              </a:solidFill>
              <a:latin typeface="Calibri"/>
              <a:ea typeface="Calibri"/>
              <a:cs typeface="Calibri"/>
              <a:sym typeface="Calibri"/>
            </a:endParaRPr>
          </a:p>
        </p:txBody>
      </p:sp>
      <p:sp>
        <p:nvSpPr>
          <p:cNvPr id="182" name="Google Shape;182;p6"/>
          <p:cNvSpPr/>
          <p:nvPr/>
        </p:nvSpPr>
        <p:spPr>
          <a:xfrm>
            <a:off x="6918722" y="5073610"/>
            <a:ext cx="6968966" cy="679133"/>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1E6"/>
              </a:buClr>
              <a:buSzPts val="1650"/>
              <a:buFont typeface="Fira Sans"/>
              <a:buNone/>
            </a:pPr>
            <a:r>
              <a:rPr b="0" i="0" lang="en-US" sz="1650" u="none" cap="none" strike="noStrike">
                <a:solidFill>
                  <a:srgbClr val="DAD1E6"/>
                </a:solidFill>
                <a:latin typeface="Fira Sans"/>
                <a:ea typeface="Fira Sans"/>
                <a:cs typeface="Fira Sans"/>
                <a:sym typeface="Fira Sans"/>
              </a:rPr>
              <a:t>S3 can scale to accommodate large amounts of music files, ensuring that the application can handle growing music libraries.</a:t>
            </a:r>
            <a:endParaRPr b="0" i="0" sz="1650" u="none" cap="none" strike="noStrike">
              <a:solidFill>
                <a:schemeClr val="dk1"/>
              </a:solidFill>
              <a:latin typeface="Calibri"/>
              <a:ea typeface="Calibri"/>
              <a:cs typeface="Calibri"/>
              <a:sym typeface="Calibri"/>
            </a:endParaRPr>
          </a:p>
        </p:txBody>
      </p:sp>
      <p:sp>
        <p:nvSpPr>
          <p:cNvPr id="183" name="Google Shape;183;p6"/>
          <p:cNvSpPr/>
          <p:nvPr/>
        </p:nvSpPr>
        <p:spPr>
          <a:xfrm>
            <a:off x="6229112" y="6203632"/>
            <a:ext cx="477441" cy="477441"/>
          </a:xfrm>
          <a:prstGeom prst="roundRect">
            <a:avLst>
              <a:gd fmla="val 6668"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p:nvPr/>
        </p:nvSpPr>
        <p:spPr>
          <a:xfrm>
            <a:off x="6388179" y="6283166"/>
            <a:ext cx="159187" cy="318373"/>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500"/>
              <a:buFont typeface="Inconsolata"/>
              <a:buNone/>
            </a:pPr>
            <a:r>
              <a:rPr b="1" i="0" lang="en-US" sz="2500" u="none" cap="none" strike="noStrike">
                <a:solidFill>
                  <a:srgbClr val="DAD1E6"/>
                </a:solidFill>
                <a:latin typeface="Inconsolata"/>
                <a:ea typeface="Inconsolata"/>
                <a:cs typeface="Inconsolata"/>
                <a:sym typeface="Inconsolata"/>
              </a:rPr>
              <a:t>3</a:t>
            </a:r>
            <a:endParaRPr b="0" i="0" sz="2500" u="none" cap="none" strike="noStrike">
              <a:solidFill>
                <a:schemeClr val="dk1"/>
              </a:solidFill>
              <a:latin typeface="Calibri"/>
              <a:ea typeface="Calibri"/>
              <a:cs typeface="Calibri"/>
              <a:sym typeface="Calibri"/>
            </a:endParaRPr>
          </a:p>
        </p:txBody>
      </p:sp>
      <p:sp>
        <p:nvSpPr>
          <p:cNvPr id="185" name="Google Shape;185;p6"/>
          <p:cNvSpPr/>
          <p:nvPr/>
        </p:nvSpPr>
        <p:spPr>
          <a:xfrm>
            <a:off x="6918722" y="6203632"/>
            <a:ext cx="2652951" cy="331589"/>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DAD1E6"/>
              </a:buClr>
              <a:buSzPts val="2050"/>
              <a:buFont typeface="Inconsolata"/>
              <a:buNone/>
            </a:pPr>
            <a:r>
              <a:rPr b="1" i="0" lang="en-US" sz="2050" u="none" cap="none" strike="noStrike">
                <a:solidFill>
                  <a:srgbClr val="DAD1E6"/>
                </a:solidFill>
                <a:latin typeface="Inconsolata"/>
                <a:ea typeface="Inconsolata"/>
                <a:cs typeface="Inconsolata"/>
                <a:sym typeface="Inconsolata"/>
              </a:rPr>
              <a:t>Cost-Effective</a:t>
            </a:r>
            <a:endParaRPr b="0" i="0" sz="2050" u="none" cap="none" strike="noStrike">
              <a:solidFill>
                <a:schemeClr val="dk1"/>
              </a:solidFill>
              <a:latin typeface="Calibri"/>
              <a:ea typeface="Calibri"/>
              <a:cs typeface="Calibri"/>
              <a:sym typeface="Calibri"/>
            </a:endParaRPr>
          </a:p>
        </p:txBody>
      </p:sp>
      <p:sp>
        <p:nvSpPr>
          <p:cNvPr id="186" name="Google Shape;186;p6"/>
          <p:cNvSpPr/>
          <p:nvPr/>
        </p:nvSpPr>
        <p:spPr>
          <a:xfrm>
            <a:off x="6918722" y="6662499"/>
            <a:ext cx="6968966" cy="679133"/>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1E6"/>
              </a:buClr>
              <a:buSzPts val="1650"/>
              <a:buFont typeface="Fira Sans"/>
              <a:buNone/>
            </a:pPr>
            <a:r>
              <a:rPr b="0" i="0" lang="en-US" sz="1650" u="none" cap="none" strike="noStrike">
                <a:solidFill>
                  <a:srgbClr val="DAD1E6"/>
                </a:solidFill>
                <a:latin typeface="Fira Sans"/>
                <a:ea typeface="Fira Sans"/>
                <a:cs typeface="Fira Sans"/>
                <a:sym typeface="Fira Sans"/>
              </a:rPr>
              <a:t>S3 offers a cost-effective storage solution, allowing the application to store music files efficiently.</a:t>
            </a:r>
            <a:endParaRPr b="0" i="0" sz="1650" u="none" cap="none" strike="noStrike">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descr="preencoded.png" id="192" name="Google Shape;192;p7"/>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93" name="Google Shape;193;p7"/>
          <p:cNvSpPr/>
          <p:nvPr/>
        </p:nvSpPr>
        <p:spPr>
          <a:xfrm>
            <a:off x="6184463" y="631507"/>
            <a:ext cx="4986814" cy="623292"/>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F94CAF"/>
              </a:buClr>
              <a:buSzPts val="3900"/>
              <a:buFont typeface="Inconsolata"/>
              <a:buNone/>
            </a:pPr>
            <a:r>
              <a:rPr b="1" i="0" lang="en-US" sz="3900" u="none" cap="none" strike="noStrike">
                <a:solidFill>
                  <a:srgbClr val="F94CAF"/>
                </a:solidFill>
                <a:latin typeface="Inconsolata"/>
                <a:ea typeface="Inconsolata"/>
                <a:cs typeface="Inconsolata"/>
                <a:sym typeface="Inconsolata"/>
              </a:rPr>
              <a:t>User Data (DynamoDB)</a:t>
            </a:r>
            <a:endParaRPr b="0" i="0" sz="3900" u="none" cap="none" strike="noStrike">
              <a:solidFill>
                <a:schemeClr val="dk1"/>
              </a:solidFill>
              <a:latin typeface="Calibri"/>
              <a:ea typeface="Calibri"/>
              <a:cs typeface="Calibri"/>
              <a:sym typeface="Calibri"/>
            </a:endParaRPr>
          </a:p>
        </p:txBody>
      </p:sp>
      <p:sp>
        <p:nvSpPr>
          <p:cNvPr id="194" name="Google Shape;194;p7"/>
          <p:cNvSpPr/>
          <p:nvPr/>
        </p:nvSpPr>
        <p:spPr>
          <a:xfrm>
            <a:off x="6184463" y="1554004"/>
            <a:ext cx="7747873" cy="638175"/>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User data and song information are stored in DynamoDB, a fully managed NoSQL database service. It provides fast and predictable performance with seamless scaling.</a:t>
            </a:r>
            <a:endParaRPr b="0" i="0" sz="1550" u="none" cap="none" strike="noStrike">
              <a:solidFill>
                <a:schemeClr val="dk1"/>
              </a:solidFill>
              <a:latin typeface="Calibri"/>
              <a:ea typeface="Calibri"/>
              <a:cs typeface="Calibri"/>
              <a:sym typeface="Calibri"/>
            </a:endParaRPr>
          </a:p>
        </p:txBody>
      </p:sp>
      <p:sp>
        <p:nvSpPr>
          <p:cNvPr id="195" name="Google Shape;195;p7"/>
          <p:cNvSpPr/>
          <p:nvPr/>
        </p:nvSpPr>
        <p:spPr>
          <a:xfrm>
            <a:off x="6184463" y="2416493"/>
            <a:ext cx="7747873" cy="5181600"/>
          </a:xfrm>
          <a:prstGeom prst="roundRect">
            <a:avLst>
              <a:gd fmla="val 577" name="adj"/>
            </a:avLst>
          </a:prstGeom>
          <a:noFill/>
          <a:ln cap="flat" cmpd="sng" w="9525">
            <a:solidFill>
              <a:srgbClr val="FFFFFF">
                <a:alpha val="23921"/>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a:off x="6192083" y="2424113"/>
            <a:ext cx="7732633" cy="573643"/>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6391513" y="2551390"/>
            <a:ext cx="3463647" cy="319088"/>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Feature</a:t>
            </a:r>
            <a:endParaRPr b="0" i="0" sz="1550" u="none" cap="none" strike="noStrike">
              <a:solidFill>
                <a:schemeClr val="dk1"/>
              </a:solidFill>
              <a:latin typeface="Calibri"/>
              <a:ea typeface="Calibri"/>
              <a:cs typeface="Calibri"/>
              <a:sym typeface="Calibri"/>
            </a:endParaRPr>
          </a:p>
        </p:txBody>
      </p:sp>
      <p:sp>
        <p:nvSpPr>
          <p:cNvPr id="198" name="Google Shape;198;p7"/>
          <p:cNvSpPr/>
          <p:nvPr/>
        </p:nvSpPr>
        <p:spPr>
          <a:xfrm>
            <a:off x="10261640" y="2551390"/>
            <a:ext cx="3463647" cy="319088"/>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Description</a:t>
            </a:r>
            <a:endParaRPr b="0" i="0" sz="1550" u="none" cap="none" strike="noStrike">
              <a:solidFill>
                <a:schemeClr val="dk1"/>
              </a:solidFill>
              <a:latin typeface="Calibri"/>
              <a:ea typeface="Calibri"/>
              <a:cs typeface="Calibri"/>
              <a:sym typeface="Calibri"/>
            </a:endParaRPr>
          </a:p>
        </p:txBody>
      </p:sp>
      <p:sp>
        <p:nvSpPr>
          <p:cNvPr id="199" name="Google Shape;199;p7"/>
          <p:cNvSpPr/>
          <p:nvPr/>
        </p:nvSpPr>
        <p:spPr>
          <a:xfrm>
            <a:off x="6192083" y="2997756"/>
            <a:ext cx="7732633" cy="1211818"/>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6391513" y="3125033"/>
            <a:ext cx="3463647" cy="319088"/>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Fast Performance</a:t>
            </a:r>
            <a:endParaRPr b="0" i="0" sz="1550" u="none" cap="none" strike="noStrike">
              <a:solidFill>
                <a:schemeClr val="dk1"/>
              </a:solidFill>
              <a:latin typeface="Calibri"/>
              <a:ea typeface="Calibri"/>
              <a:cs typeface="Calibri"/>
              <a:sym typeface="Calibri"/>
            </a:endParaRPr>
          </a:p>
        </p:txBody>
      </p:sp>
      <p:sp>
        <p:nvSpPr>
          <p:cNvPr id="201" name="Google Shape;201;p7"/>
          <p:cNvSpPr/>
          <p:nvPr/>
        </p:nvSpPr>
        <p:spPr>
          <a:xfrm>
            <a:off x="10261640" y="3125033"/>
            <a:ext cx="3463647" cy="957263"/>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DynamoDB provides low latency and high throughput, ensuring fast and responsive data access.</a:t>
            </a:r>
            <a:endParaRPr b="0" i="0" sz="1550" u="none" cap="none" strike="noStrike">
              <a:solidFill>
                <a:schemeClr val="dk1"/>
              </a:solidFill>
              <a:latin typeface="Calibri"/>
              <a:ea typeface="Calibri"/>
              <a:cs typeface="Calibri"/>
              <a:sym typeface="Calibri"/>
            </a:endParaRPr>
          </a:p>
        </p:txBody>
      </p:sp>
      <p:sp>
        <p:nvSpPr>
          <p:cNvPr id="202" name="Google Shape;202;p7"/>
          <p:cNvSpPr/>
          <p:nvPr/>
        </p:nvSpPr>
        <p:spPr>
          <a:xfrm>
            <a:off x="6192083" y="4209574"/>
            <a:ext cx="7732633" cy="1530906"/>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6391513" y="4336852"/>
            <a:ext cx="3463647" cy="319088"/>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Predictable Performance</a:t>
            </a:r>
            <a:endParaRPr b="0" i="0" sz="1550" u="none" cap="none" strike="noStrike">
              <a:solidFill>
                <a:schemeClr val="dk1"/>
              </a:solidFill>
              <a:latin typeface="Calibri"/>
              <a:ea typeface="Calibri"/>
              <a:cs typeface="Calibri"/>
              <a:sym typeface="Calibri"/>
            </a:endParaRPr>
          </a:p>
        </p:txBody>
      </p:sp>
      <p:sp>
        <p:nvSpPr>
          <p:cNvPr id="204" name="Google Shape;204;p7"/>
          <p:cNvSpPr/>
          <p:nvPr/>
        </p:nvSpPr>
        <p:spPr>
          <a:xfrm>
            <a:off x="10261640" y="4336852"/>
            <a:ext cx="3463647" cy="1276350"/>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DynamoDB offers consistent performance, regardless of the volume of data or the number of users accessing the database.</a:t>
            </a:r>
            <a:endParaRPr b="0" i="0" sz="1550" u="none" cap="none" strike="noStrike">
              <a:solidFill>
                <a:schemeClr val="dk1"/>
              </a:solidFill>
              <a:latin typeface="Calibri"/>
              <a:ea typeface="Calibri"/>
              <a:cs typeface="Calibri"/>
              <a:sym typeface="Calibri"/>
            </a:endParaRPr>
          </a:p>
        </p:txBody>
      </p:sp>
      <p:sp>
        <p:nvSpPr>
          <p:cNvPr id="205" name="Google Shape;205;p7"/>
          <p:cNvSpPr/>
          <p:nvPr/>
        </p:nvSpPr>
        <p:spPr>
          <a:xfrm>
            <a:off x="6192083" y="5740479"/>
            <a:ext cx="7732633" cy="1849993"/>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a:off x="6391513" y="5867757"/>
            <a:ext cx="3463647" cy="319088"/>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Seamless Scaling</a:t>
            </a:r>
            <a:endParaRPr b="0" i="0" sz="1550" u="none" cap="none" strike="noStrike">
              <a:solidFill>
                <a:schemeClr val="dk1"/>
              </a:solidFill>
              <a:latin typeface="Calibri"/>
              <a:ea typeface="Calibri"/>
              <a:cs typeface="Calibri"/>
              <a:sym typeface="Calibri"/>
            </a:endParaRPr>
          </a:p>
        </p:txBody>
      </p:sp>
      <p:sp>
        <p:nvSpPr>
          <p:cNvPr id="207" name="Google Shape;207;p7"/>
          <p:cNvSpPr/>
          <p:nvPr/>
        </p:nvSpPr>
        <p:spPr>
          <a:xfrm>
            <a:off x="10261640" y="5867757"/>
            <a:ext cx="3463647" cy="1595438"/>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DynamoDB automatically scales to accommodate growing data volumes and user traffic, ensuring that the database can handle increasing demands.</a:t>
            </a:r>
            <a:endParaRPr b="0" i="0" sz="1550" u="none" cap="none" strike="noStrike">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descr="preencoded.png" id="213" name="Google Shape;213;p3"/>
          <p:cNvPicPr preferRelativeResize="0"/>
          <p:nvPr/>
        </p:nvPicPr>
        <p:blipFill rotWithShape="1">
          <a:blip r:embed="rId3">
            <a:alphaModFix/>
          </a:blip>
          <a:srcRect b="0" l="0" r="0" t="0"/>
          <a:stretch/>
        </p:blipFill>
        <p:spPr>
          <a:xfrm>
            <a:off x="0" y="0"/>
            <a:ext cx="14630400" cy="2477214"/>
          </a:xfrm>
          <a:prstGeom prst="rect">
            <a:avLst/>
          </a:prstGeom>
          <a:noFill/>
          <a:ln>
            <a:noFill/>
          </a:ln>
        </p:spPr>
      </p:pic>
      <p:sp>
        <p:nvSpPr>
          <p:cNvPr id="214" name="Google Shape;214;p3"/>
          <p:cNvSpPr/>
          <p:nvPr/>
        </p:nvSpPr>
        <p:spPr>
          <a:xfrm>
            <a:off x="693539" y="3023473"/>
            <a:ext cx="5449610" cy="619244"/>
          </a:xfrm>
          <a:prstGeom prst="rect">
            <a:avLst/>
          </a:prstGeom>
          <a:noFill/>
          <a:ln>
            <a:noFill/>
          </a:ln>
        </p:spPr>
        <p:txBody>
          <a:bodyPr anchorCtr="0" anchor="t" bIns="0" lIns="0" spcFirstLastPara="1" rIns="0" wrap="square" tIns="0">
            <a:noAutofit/>
          </a:bodyPr>
          <a:lstStyle/>
          <a:p>
            <a:pPr indent="0" lvl="0" marL="0" marR="0" rtl="0" algn="l">
              <a:lnSpc>
                <a:spcPct val="124358"/>
              </a:lnSpc>
              <a:spcBef>
                <a:spcPts val="0"/>
              </a:spcBef>
              <a:spcAft>
                <a:spcPts val="0"/>
              </a:spcAft>
              <a:buClr>
                <a:srgbClr val="F94CAF"/>
              </a:buClr>
              <a:buSzPts val="3900"/>
              <a:buFont typeface="Inconsolata"/>
              <a:buNone/>
            </a:pPr>
            <a:r>
              <a:rPr b="1" i="0" lang="en-US" sz="3900" u="none" cap="none" strike="noStrike">
                <a:solidFill>
                  <a:srgbClr val="F94CAF"/>
                </a:solidFill>
                <a:latin typeface="Inconsolata"/>
                <a:ea typeface="Inconsolata"/>
                <a:cs typeface="Inconsolata"/>
                <a:sym typeface="Inconsolata"/>
              </a:rPr>
              <a:t>Auto Scaling</a:t>
            </a:r>
            <a:endParaRPr b="0" i="0" sz="3900" u="none" cap="none" strike="noStrike">
              <a:solidFill>
                <a:schemeClr val="dk1"/>
              </a:solidFill>
              <a:latin typeface="Calibri"/>
              <a:ea typeface="Calibri"/>
              <a:cs typeface="Calibri"/>
              <a:sym typeface="Calibri"/>
            </a:endParaRPr>
          </a:p>
        </p:txBody>
      </p:sp>
      <p:sp>
        <p:nvSpPr>
          <p:cNvPr id="215" name="Google Shape;215;p3"/>
          <p:cNvSpPr/>
          <p:nvPr/>
        </p:nvSpPr>
        <p:spPr>
          <a:xfrm>
            <a:off x="693539" y="3939897"/>
            <a:ext cx="13243322" cy="634365"/>
          </a:xfrm>
          <a:prstGeom prst="rect">
            <a:avLst/>
          </a:prstGeom>
          <a:noFill/>
          <a:ln>
            <a:noFill/>
          </a:ln>
        </p:spPr>
        <p:txBody>
          <a:bodyPr anchorCtr="0" anchor="t" bIns="0" lIns="0" spcFirstLastPara="1" rIns="0" wrap="square" tIns="0">
            <a:noAutofit/>
          </a:bodyPr>
          <a:lstStyle/>
          <a:p>
            <a:pPr indent="0" lvl="0" marL="0" marR="0" rtl="0" algn="l">
              <a:lnSpc>
                <a:spcPct val="158064"/>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The application servers are part of an Auto Scaling group, which dynamically adjusts the number of EC2 instances based on the load. This ensures that the application can handle varying traffic while minimizing costs.</a:t>
            </a:r>
            <a:endParaRPr b="0" i="0" sz="1550" u="none" cap="none" strike="noStrike">
              <a:solidFill>
                <a:schemeClr val="dk1"/>
              </a:solidFill>
              <a:latin typeface="Calibri"/>
              <a:ea typeface="Calibri"/>
              <a:cs typeface="Calibri"/>
              <a:sym typeface="Calibri"/>
            </a:endParaRPr>
          </a:p>
        </p:txBody>
      </p:sp>
      <p:sp>
        <p:nvSpPr>
          <p:cNvPr id="216" name="Google Shape;216;p3"/>
          <p:cNvSpPr/>
          <p:nvPr/>
        </p:nvSpPr>
        <p:spPr>
          <a:xfrm>
            <a:off x="693539" y="5094327"/>
            <a:ext cx="13243322" cy="22860"/>
          </a:xfrm>
          <a:prstGeom prst="roundRect">
            <a:avLst>
              <a:gd fmla="val 130042" name="adj"/>
            </a:avLst>
          </a:prstGeom>
          <a:solidFill>
            <a:srgbClr val="5C4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2823091" y="5094268"/>
            <a:ext cx="22860" cy="693539"/>
          </a:xfrm>
          <a:prstGeom prst="roundRect">
            <a:avLst>
              <a:gd fmla="val 130042" name="adj"/>
            </a:avLst>
          </a:prstGeom>
          <a:solidFill>
            <a:srgbClr val="5C4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2611636" y="4871383"/>
            <a:ext cx="445889" cy="445889"/>
          </a:xfrm>
          <a:prstGeom prst="roundRect">
            <a:avLst>
              <a:gd fmla="val 6667"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2760226" y="4945678"/>
            <a:ext cx="148709" cy="2972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300"/>
              <a:buFont typeface="Inconsolata"/>
              <a:buNone/>
            </a:pPr>
            <a:r>
              <a:rPr b="1" i="0" lang="en-US" sz="2300" u="none" cap="none" strike="noStrike">
                <a:solidFill>
                  <a:srgbClr val="DAD1E6"/>
                </a:solidFill>
                <a:latin typeface="Inconsolata"/>
                <a:ea typeface="Inconsolata"/>
                <a:cs typeface="Inconsolata"/>
                <a:sym typeface="Inconsolata"/>
              </a:rPr>
              <a:t>1</a:t>
            </a:r>
            <a:endParaRPr b="0" i="0" sz="2300" u="none" cap="none" strike="noStrike">
              <a:solidFill>
                <a:schemeClr val="dk1"/>
              </a:solidFill>
              <a:latin typeface="Calibri"/>
              <a:ea typeface="Calibri"/>
              <a:cs typeface="Calibri"/>
              <a:sym typeface="Calibri"/>
            </a:endParaRPr>
          </a:p>
        </p:txBody>
      </p:sp>
      <p:sp>
        <p:nvSpPr>
          <p:cNvPr id="220" name="Google Shape;220;p3"/>
          <p:cNvSpPr/>
          <p:nvPr/>
        </p:nvSpPr>
        <p:spPr>
          <a:xfrm>
            <a:off x="1596033" y="5986105"/>
            <a:ext cx="2477214" cy="309682"/>
          </a:xfrm>
          <a:prstGeom prst="rect">
            <a:avLst/>
          </a:prstGeom>
          <a:noFill/>
          <a:ln>
            <a:noFill/>
          </a:ln>
        </p:spPr>
        <p:txBody>
          <a:bodyPr anchorCtr="0" anchor="t" bIns="0" lIns="0" spcFirstLastPara="1" rIns="0" wrap="square" tIns="0">
            <a:noAutofit/>
          </a:bodyPr>
          <a:lstStyle/>
          <a:p>
            <a:pPr indent="0" lvl="0" marL="0" marR="0" rtl="0" algn="ctr">
              <a:lnSpc>
                <a:spcPct val="123076"/>
              </a:lnSpc>
              <a:spcBef>
                <a:spcPts val="0"/>
              </a:spcBef>
              <a:spcAft>
                <a:spcPts val="0"/>
              </a:spcAft>
              <a:buClr>
                <a:srgbClr val="DAD1E6"/>
              </a:buClr>
              <a:buSzPts val="1950"/>
              <a:buFont typeface="Inconsolata"/>
              <a:buNone/>
            </a:pPr>
            <a:r>
              <a:rPr b="1" i="0" lang="en-US" sz="1950" u="none" cap="none" strike="noStrike">
                <a:solidFill>
                  <a:srgbClr val="DAD1E6"/>
                </a:solidFill>
                <a:latin typeface="Inconsolata"/>
                <a:ea typeface="Inconsolata"/>
                <a:cs typeface="Inconsolata"/>
                <a:sym typeface="Inconsolata"/>
              </a:rPr>
              <a:t>Load Monitoring</a:t>
            </a:r>
            <a:endParaRPr b="0" i="0" sz="1950" u="none" cap="none" strike="noStrike">
              <a:solidFill>
                <a:schemeClr val="dk1"/>
              </a:solidFill>
              <a:latin typeface="Calibri"/>
              <a:ea typeface="Calibri"/>
              <a:cs typeface="Calibri"/>
              <a:sym typeface="Calibri"/>
            </a:endParaRPr>
          </a:p>
        </p:txBody>
      </p:sp>
      <p:sp>
        <p:nvSpPr>
          <p:cNvPr id="221" name="Google Shape;221;p3"/>
          <p:cNvSpPr/>
          <p:nvPr/>
        </p:nvSpPr>
        <p:spPr>
          <a:xfrm>
            <a:off x="891659" y="6414611"/>
            <a:ext cx="3886081" cy="951548"/>
          </a:xfrm>
          <a:prstGeom prst="rect">
            <a:avLst/>
          </a:prstGeom>
          <a:noFill/>
          <a:ln>
            <a:noFill/>
          </a:ln>
        </p:spPr>
        <p:txBody>
          <a:bodyPr anchorCtr="0" anchor="t" bIns="0" lIns="0" spcFirstLastPara="1" rIns="0" wrap="square" tIns="0">
            <a:noAutofit/>
          </a:bodyPr>
          <a:lstStyle/>
          <a:p>
            <a:pPr indent="0" lvl="0" marL="0" marR="0" rtl="0" algn="ctr">
              <a:lnSpc>
                <a:spcPct val="158064"/>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The Auto Scaling group monitors the application's load, such as CPU utilization, memory usage, and network traffic.</a:t>
            </a:r>
            <a:endParaRPr b="0" i="0" sz="1550" u="none" cap="none" strike="noStrike">
              <a:solidFill>
                <a:schemeClr val="dk1"/>
              </a:solidFill>
              <a:latin typeface="Calibri"/>
              <a:ea typeface="Calibri"/>
              <a:cs typeface="Calibri"/>
              <a:sym typeface="Calibri"/>
            </a:endParaRPr>
          </a:p>
        </p:txBody>
      </p:sp>
      <p:sp>
        <p:nvSpPr>
          <p:cNvPr id="222" name="Google Shape;222;p3"/>
          <p:cNvSpPr/>
          <p:nvPr/>
        </p:nvSpPr>
        <p:spPr>
          <a:xfrm>
            <a:off x="7303532" y="5094268"/>
            <a:ext cx="22860" cy="693539"/>
          </a:xfrm>
          <a:prstGeom prst="roundRect">
            <a:avLst>
              <a:gd fmla="val 130042" name="adj"/>
            </a:avLst>
          </a:prstGeom>
          <a:solidFill>
            <a:srgbClr val="5C4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
          <p:cNvSpPr/>
          <p:nvPr/>
        </p:nvSpPr>
        <p:spPr>
          <a:xfrm>
            <a:off x="7092077" y="4871383"/>
            <a:ext cx="445889" cy="445889"/>
          </a:xfrm>
          <a:prstGeom prst="roundRect">
            <a:avLst>
              <a:gd fmla="val 6667"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
          <p:cNvSpPr/>
          <p:nvPr/>
        </p:nvSpPr>
        <p:spPr>
          <a:xfrm>
            <a:off x="7240667" y="4945678"/>
            <a:ext cx="148709" cy="2972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300"/>
              <a:buFont typeface="Inconsolata"/>
              <a:buNone/>
            </a:pPr>
            <a:r>
              <a:rPr b="1" i="0" lang="en-US" sz="2300" u="none" cap="none" strike="noStrike">
                <a:solidFill>
                  <a:srgbClr val="DAD1E6"/>
                </a:solidFill>
                <a:latin typeface="Inconsolata"/>
                <a:ea typeface="Inconsolata"/>
                <a:cs typeface="Inconsolata"/>
                <a:sym typeface="Inconsolata"/>
              </a:rPr>
              <a:t>2</a:t>
            </a:r>
            <a:endParaRPr b="0" i="0" sz="2300" u="none" cap="none" strike="noStrike">
              <a:solidFill>
                <a:schemeClr val="dk1"/>
              </a:solidFill>
              <a:latin typeface="Calibri"/>
              <a:ea typeface="Calibri"/>
              <a:cs typeface="Calibri"/>
              <a:sym typeface="Calibri"/>
            </a:endParaRPr>
          </a:p>
        </p:txBody>
      </p:sp>
      <p:sp>
        <p:nvSpPr>
          <p:cNvPr id="225" name="Google Shape;225;p3"/>
          <p:cNvSpPr/>
          <p:nvPr/>
        </p:nvSpPr>
        <p:spPr>
          <a:xfrm>
            <a:off x="6076474" y="5986105"/>
            <a:ext cx="2477214" cy="309682"/>
          </a:xfrm>
          <a:prstGeom prst="rect">
            <a:avLst/>
          </a:prstGeom>
          <a:noFill/>
          <a:ln>
            <a:noFill/>
          </a:ln>
        </p:spPr>
        <p:txBody>
          <a:bodyPr anchorCtr="0" anchor="t" bIns="0" lIns="0" spcFirstLastPara="1" rIns="0" wrap="square" tIns="0">
            <a:noAutofit/>
          </a:bodyPr>
          <a:lstStyle/>
          <a:p>
            <a:pPr indent="0" lvl="0" marL="0" marR="0" rtl="0" algn="ctr">
              <a:lnSpc>
                <a:spcPct val="123076"/>
              </a:lnSpc>
              <a:spcBef>
                <a:spcPts val="0"/>
              </a:spcBef>
              <a:spcAft>
                <a:spcPts val="0"/>
              </a:spcAft>
              <a:buClr>
                <a:srgbClr val="DAD1E6"/>
              </a:buClr>
              <a:buSzPts val="1950"/>
              <a:buFont typeface="Inconsolata"/>
              <a:buNone/>
            </a:pPr>
            <a:r>
              <a:rPr b="1" i="0" lang="en-US" sz="1950" u="none" cap="none" strike="noStrike">
                <a:solidFill>
                  <a:srgbClr val="DAD1E6"/>
                </a:solidFill>
                <a:latin typeface="Inconsolata"/>
                <a:ea typeface="Inconsolata"/>
                <a:cs typeface="Inconsolata"/>
                <a:sym typeface="Inconsolata"/>
              </a:rPr>
              <a:t>Instance Scaling</a:t>
            </a:r>
            <a:endParaRPr b="0" i="0" sz="1950" u="none" cap="none" strike="noStrike">
              <a:solidFill>
                <a:schemeClr val="dk1"/>
              </a:solidFill>
              <a:latin typeface="Calibri"/>
              <a:ea typeface="Calibri"/>
              <a:cs typeface="Calibri"/>
              <a:sym typeface="Calibri"/>
            </a:endParaRPr>
          </a:p>
        </p:txBody>
      </p:sp>
      <p:sp>
        <p:nvSpPr>
          <p:cNvPr id="226" name="Google Shape;226;p3"/>
          <p:cNvSpPr/>
          <p:nvPr/>
        </p:nvSpPr>
        <p:spPr>
          <a:xfrm>
            <a:off x="5372100" y="6414611"/>
            <a:ext cx="3886081" cy="1268730"/>
          </a:xfrm>
          <a:prstGeom prst="rect">
            <a:avLst/>
          </a:prstGeom>
          <a:noFill/>
          <a:ln>
            <a:noFill/>
          </a:ln>
        </p:spPr>
        <p:txBody>
          <a:bodyPr anchorCtr="0" anchor="t" bIns="0" lIns="0" spcFirstLastPara="1" rIns="0" wrap="square" tIns="0">
            <a:noAutofit/>
          </a:bodyPr>
          <a:lstStyle/>
          <a:p>
            <a:pPr indent="0" lvl="0" marL="0" marR="0" rtl="0" algn="ctr">
              <a:lnSpc>
                <a:spcPct val="158064"/>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Based on the load, the Auto Scaling group automatically adds or removes EC2 instances to maintain optimal performance and resource utilization.</a:t>
            </a:r>
            <a:endParaRPr b="0" i="0" sz="1550" u="none" cap="none" strike="noStrike">
              <a:solidFill>
                <a:schemeClr val="dk1"/>
              </a:solidFill>
              <a:latin typeface="Calibri"/>
              <a:ea typeface="Calibri"/>
              <a:cs typeface="Calibri"/>
              <a:sym typeface="Calibri"/>
            </a:endParaRPr>
          </a:p>
        </p:txBody>
      </p:sp>
      <p:sp>
        <p:nvSpPr>
          <p:cNvPr id="227" name="Google Shape;227;p3"/>
          <p:cNvSpPr/>
          <p:nvPr/>
        </p:nvSpPr>
        <p:spPr>
          <a:xfrm>
            <a:off x="11783973" y="5094268"/>
            <a:ext cx="22860" cy="693539"/>
          </a:xfrm>
          <a:prstGeom prst="roundRect">
            <a:avLst>
              <a:gd fmla="val 130042" name="adj"/>
            </a:avLst>
          </a:prstGeom>
          <a:solidFill>
            <a:srgbClr val="5C4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
          <p:cNvSpPr/>
          <p:nvPr/>
        </p:nvSpPr>
        <p:spPr>
          <a:xfrm>
            <a:off x="11572518" y="4871383"/>
            <a:ext cx="445889" cy="445889"/>
          </a:xfrm>
          <a:prstGeom prst="roundRect">
            <a:avLst>
              <a:gd fmla="val 6667"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
          <p:cNvSpPr/>
          <p:nvPr/>
        </p:nvSpPr>
        <p:spPr>
          <a:xfrm>
            <a:off x="11721108" y="4945678"/>
            <a:ext cx="148709" cy="2972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300"/>
              <a:buFont typeface="Inconsolata"/>
              <a:buNone/>
            </a:pPr>
            <a:r>
              <a:rPr b="1" i="0" lang="en-US" sz="2300" u="none" cap="none" strike="noStrike">
                <a:solidFill>
                  <a:srgbClr val="DAD1E6"/>
                </a:solidFill>
                <a:latin typeface="Inconsolata"/>
                <a:ea typeface="Inconsolata"/>
                <a:cs typeface="Inconsolata"/>
                <a:sym typeface="Inconsolata"/>
              </a:rPr>
              <a:t>3</a:t>
            </a:r>
            <a:endParaRPr b="0" i="0" sz="2300" u="none" cap="none" strike="noStrike">
              <a:solidFill>
                <a:schemeClr val="dk1"/>
              </a:solidFill>
              <a:latin typeface="Calibri"/>
              <a:ea typeface="Calibri"/>
              <a:cs typeface="Calibri"/>
              <a:sym typeface="Calibri"/>
            </a:endParaRPr>
          </a:p>
        </p:txBody>
      </p:sp>
      <p:sp>
        <p:nvSpPr>
          <p:cNvPr id="230" name="Google Shape;230;p3"/>
          <p:cNvSpPr/>
          <p:nvPr/>
        </p:nvSpPr>
        <p:spPr>
          <a:xfrm>
            <a:off x="10556915" y="5986105"/>
            <a:ext cx="2477214" cy="309682"/>
          </a:xfrm>
          <a:prstGeom prst="rect">
            <a:avLst/>
          </a:prstGeom>
          <a:noFill/>
          <a:ln>
            <a:noFill/>
          </a:ln>
        </p:spPr>
        <p:txBody>
          <a:bodyPr anchorCtr="0" anchor="t" bIns="0" lIns="0" spcFirstLastPara="1" rIns="0" wrap="square" tIns="0">
            <a:noAutofit/>
          </a:bodyPr>
          <a:lstStyle/>
          <a:p>
            <a:pPr indent="0" lvl="0" marL="0" marR="0" rtl="0" algn="ctr">
              <a:lnSpc>
                <a:spcPct val="123076"/>
              </a:lnSpc>
              <a:spcBef>
                <a:spcPts val="0"/>
              </a:spcBef>
              <a:spcAft>
                <a:spcPts val="0"/>
              </a:spcAft>
              <a:buClr>
                <a:srgbClr val="DAD1E6"/>
              </a:buClr>
              <a:buSzPts val="1950"/>
              <a:buFont typeface="Inconsolata"/>
              <a:buNone/>
            </a:pPr>
            <a:r>
              <a:rPr b="1" i="0" lang="en-US" sz="1950" u="none" cap="none" strike="noStrike">
                <a:solidFill>
                  <a:srgbClr val="DAD1E6"/>
                </a:solidFill>
                <a:latin typeface="Inconsolata"/>
                <a:ea typeface="Inconsolata"/>
                <a:cs typeface="Inconsolata"/>
                <a:sym typeface="Inconsolata"/>
              </a:rPr>
              <a:t>Cost Optimization</a:t>
            </a:r>
            <a:endParaRPr b="0" i="0" sz="1950" u="none" cap="none" strike="noStrike">
              <a:solidFill>
                <a:schemeClr val="dk1"/>
              </a:solidFill>
              <a:latin typeface="Calibri"/>
              <a:ea typeface="Calibri"/>
              <a:cs typeface="Calibri"/>
              <a:sym typeface="Calibri"/>
            </a:endParaRPr>
          </a:p>
        </p:txBody>
      </p:sp>
      <p:sp>
        <p:nvSpPr>
          <p:cNvPr id="231" name="Google Shape;231;p3"/>
          <p:cNvSpPr/>
          <p:nvPr/>
        </p:nvSpPr>
        <p:spPr>
          <a:xfrm>
            <a:off x="9852541" y="6414611"/>
            <a:ext cx="3886081" cy="1268730"/>
          </a:xfrm>
          <a:prstGeom prst="rect">
            <a:avLst/>
          </a:prstGeom>
          <a:noFill/>
          <a:ln>
            <a:noFill/>
          </a:ln>
        </p:spPr>
        <p:txBody>
          <a:bodyPr anchorCtr="0" anchor="t" bIns="0" lIns="0" spcFirstLastPara="1" rIns="0" wrap="square" tIns="0">
            <a:noAutofit/>
          </a:bodyPr>
          <a:lstStyle/>
          <a:p>
            <a:pPr indent="0" lvl="0" marL="0" marR="0" rtl="0" algn="ctr">
              <a:lnSpc>
                <a:spcPct val="158064"/>
              </a:lnSpc>
              <a:spcBef>
                <a:spcPts val="0"/>
              </a:spcBef>
              <a:spcAft>
                <a:spcPts val="0"/>
              </a:spcAft>
              <a:buClr>
                <a:srgbClr val="DAD1E6"/>
              </a:buClr>
              <a:buSzPts val="1550"/>
              <a:buFont typeface="Fira Sans"/>
              <a:buNone/>
            </a:pPr>
            <a:r>
              <a:rPr b="0" i="0" lang="en-US" sz="1550" u="none" cap="none" strike="noStrike">
                <a:solidFill>
                  <a:srgbClr val="DAD1E6"/>
                </a:solidFill>
                <a:latin typeface="Fira Sans"/>
                <a:ea typeface="Fira Sans"/>
                <a:cs typeface="Fira Sans"/>
                <a:sym typeface="Fira Sans"/>
              </a:rPr>
              <a:t>By scaling up or down based on demand, the Auto Scaling group helps minimize costs by only using the necessary resources.</a:t>
            </a:r>
            <a:endParaRPr b="0" i="0" sz="1550" u="none" cap="none" strike="noStrike">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descr="preencoded.png" id="237" name="Google Shape;237;p5"/>
          <p:cNvPicPr preferRelativeResize="0"/>
          <p:nvPr/>
        </p:nvPicPr>
        <p:blipFill rotWithShape="1">
          <a:blip r:embed="rId3">
            <a:alphaModFix/>
          </a:blip>
          <a:srcRect b="0" l="0" r="0" t="0"/>
          <a:stretch/>
        </p:blipFill>
        <p:spPr>
          <a:xfrm>
            <a:off x="0" y="0"/>
            <a:ext cx="14630400" cy="2449235"/>
          </a:xfrm>
          <a:prstGeom prst="rect">
            <a:avLst/>
          </a:prstGeom>
          <a:noFill/>
          <a:ln>
            <a:noFill/>
          </a:ln>
        </p:spPr>
      </p:pic>
      <p:sp>
        <p:nvSpPr>
          <p:cNvPr id="238" name="Google Shape;238;p5"/>
          <p:cNvSpPr/>
          <p:nvPr/>
        </p:nvSpPr>
        <p:spPr>
          <a:xfrm>
            <a:off x="685800" y="2987993"/>
            <a:ext cx="4898469" cy="612219"/>
          </a:xfrm>
          <a:prstGeom prst="rect">
            <a:avLst/>
          </a:prstGeom>
          <a:noFill/>
          <a:ln>
            <a:noFill/>
          </a:ln>
        </p:spPr>
        <p:txBody>
          <a:bodyPr anchorCtr="0" anchor="t" bIns="0" lIns="0" spcFirstLastPara="1" rIns="0" wrap="square" tIns="0">
            <a:noAutofit/>
          </a:bodyPr>
          <a:lstStyle/>
          <a:p>
            <a:pPr indent="0" lvl="0" marL="0" marR="0" rtl="0" algn="l">
              <a:lnSpc>
                <a:spcPct val="124675"/>
              </a:lnSpc>
              <a:spcBef>
                <a:spcPts val="0"/>
              </a:spcBef>
              <a:spcAft>
                <a:spcPts val="0"/>
              </a:spcAft>
              <a:buClr>
                <a:srgbClr val="F94CAF"/>
              </a:buClr>
              <a:buSzPts val="3850"/>
              <a:buFont typeface="Inconsolata"/>
              <a:buNone/>
            </a:pPr>
            <a:r>
              <a:rPr b="1" i="0" lang="en-US" sz="3850" u="none" cap="none" strike="noStrike">
                <a:solidFill>
                  <a:srgbClr val="F94CAF"/>
                </a:solidFill>
                <a:latin typeface="Inconsolata"/>
                <a:ea typeface="Inconsolata"/>
                <a:cs typeface="Inconsolata"/>
                <a:sym typeface="Inconsolata"/>
              </a:rPr>
              <a:t>Load Balancer</a:t>
            </a:r>
            <a:endParaRPr b="0" i="0" sz="3850" u="none" cap="none" strike="noStrike">
              <a:solidFill>
                <a:schemeClr val="dk1"/>
              </a:solidFill>
              <a:latin typeface="Calibri"/>
              <a:ea typeface="Calibri"/>
              <a:cs typeface="Calibri"/>
              <a:sym typeface="Calibri"/>
            </a:endParaRPr>
          </a:p>
        </p:txBody>
      </p:sp>
      <p:sp>
        <p:nvSpPr>
          <p:cNvPr id="239" name="Google Shape;239;p5"/>
          <p:cNvSpPr/>
          <p:nvPr/>
        </p:nvSpPr>
        <p:spPr>
          <a:xfrm>
            <a:off x="685800" y="3894058"/>
            <a:ext cx="13258800" cy="626983"/>
          </a:xfrm>
          <a:prstGeom prst="rect">
            <a:avLst/>
          </a:prstGeom>
          <a:noFill/>
          <a:ln>
            <a:noFill/>
          </a:ln>
        </p:spPr>
        <p:txBody>
          <a:bodyPr anchorCtr="0" anchor="t" bIns="0" lIns="0" spcFirstLastPara="1" rIns="0" wrap="square" tIns="0">
            <a:noAutofit/>
          </a:bodyPr>
          <a:lstStyle/>
          <a:p>
            <a:pPr indent="0" lvl="0" marL="0" marR="0" rtl="0" algn="l">
              <a:lnSpc>
                <a:spcPct val="163333"/>
              </a:lnSpc>
              <a:spcBef>
                <a:spcPts val="0"/>
              </a:spcBef>
              <a:spcAft>
                <a:spcPts val="0"/>
              </a:spcAft>
              <a:buClr>
                <a:srgbClr val="DAD1E6"/>
              </a:buClr>
              <a:buSzPts val="1500"/>
              <a:buFont typeface="Fira Sans"/>
              <a:buNone/>
            </a:pPr>
            <a:r>
              <a:rPr b="0" i="0" lang="en-US" sz="1500" u="none" cap="none" strike="noStrike">
                <a:solidFill>
                  <a:srgbClr val="DAD1E6"/>
                </a:solidFill>
                <a:latin typeface="Fira Sans"/>
                <a:ea typeface="Fira Sans"/>
                <a:cs typeface="Fira Sans"/>
                <a:sym typeface="Fira Sans"/>
              </a:rPr>
              <a:t>A load balancer is placed in front of the application servers to distribute incoming traffic evenly across all instances. This enhances the system’s fault tolerance and improves response times.</a:t>
            </a:r>
            <a:endParaRPr b="0" i="0" sz="1500" u="none" cap="none" strike="noStrike">
              <a:solidFill>
                <a:schemeClr val="dk1"/>
              </a:solidFill>
              <a:latin typeface="Calibri"/>
              <a:ea typeface="Calibri"/>
              <a:cs typeface="Calibri"/>
              <a:sym typeface="Calibri"/>
            </a:endParaRPr>
          </a:p>
        </p:txBody>
      </p:sp>
      <p:pic>
        <p:nvPicPr>
          <p:cNvPr descr="preencoded.png" id="240" name="Google Shape;240;p5"/>
          <p:cNvPicPr preferRelativeResize="0"/>
          <p:nvPr/>
        </p:nvPicPr>
        <p:blipFill rotWithShape="1">
          <a:blip r:embed="rId4">
            <a:alphaModFix/>
          </a:blip>
          <a:srcRect b="0" l="0" r="0" t="0"/>
          <a:stretch/>
        </p:blipFill>
        <p:spPr>
          <a:xfrm>
            <a:off x="685800" y="4741426"/>
            <a:ext cx="4419600" cy="783669"/>
          </a:xfrm>
          <a:prstGeom prst="rect">
            <a:avLst/>
          </a:prstGeom>
          <a:noFill/>
          <a:ln>
            <a:noFill/>
          </a:ln>
        </p:spPr>
      </p:pic>
      <p:sp>
        <p:nvSpPr>
          <p:cNvPr id="241" name="Google Shape;241;p5"/>
          <p:cNvSpPr/>
          <p:nvPr/>
        </p:nvSpPr>
        <p:spPr>
          <a:xfrm>
            <a:off x="881658" y="5818942"/>
            <a:ext cx="2449235" cy="306110"/>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AD1E6"/>
              </a:buClr>
              <a:buSzPts val="1900"/>
              <a:buFont typeface="Inconsolata"/>
              <a:buNone/>
            </a:pPr>
            <a:r>
              <a:rPr b="1" i="0" lang="en-US" sz="1900" u="none" cap="none" strike="noStrike">
                <a:solidFill>
                  <a:srgbClr val="DAD1E6"/>
                </a:solidFill>
                <a:latin typeface="Inconsolata"/>
                <a:ea typeface="Inconsolata"/>
                <a:cs typeface="Inconsolata"/>
                <a:sym typeface="Inconsolata"/>
              </a:rPr>
              <a:t>Traffic Distribution</a:t>
            </a:r>
            <a:endParaRPr b="0" i="0" sz="1900" u="none" cap="none" strike="noStrike">
              <a:solidFill>
                <a:schemeClr val="dk1"/>
              </a:solidFill>
              <a:latin typeface="Calibri"/>
              <a:ea typeface="Calibri"/>
              <a:cs typeface="Calibri"/>
              <a:sym typeface="Calibri"/>
            </a:endParaRPr>
          </a:p>
        </p:txBody>
      </p:sp>
      <p:sp>
        <p:nvSpPr>
          <p:cNvPr id="242" name="Google Shape;242;p5"/>
          <p:cNvSpPr/>
          <p:nvPr/>
        </p:nvSpPr>
        <p:spPr>
          <a:xfrm>
            <a:off x="881658" y="6242566"/>
            <a:ext cx="4027884" cy="1253966"/>
          </a:xfrm>
          <a:prstGeom prst="rect">
            <a:avLst/>
          </a:prstGeom>
          <a:noFill/>
          <a:ln>
            <a:noFill/>
          </a:ln>
        </p:spPr>
        <p:txBody>
          <a:bodyPr anchorCtr="0" anchor="t" bIns="0" lIns="0" spcFirstLastPara="1" rIns="0" wrap="square" tIns="0">
            <a:noAutofit/>
          </a:bodyPr>
          <a:lstStyle/>
          <a:p>
            <a:pPr indent="0" lvl="0" marL="0" marR="0" rtl="0" algn="l">
              <a:lnSpc>
                <a:spcPct val="163333"/>
              </a:lnSpc>
              <a:spcBef>
                <a:spcPts val="0"/>
              </a:spcBef>
              <a:spcAft>
                <a:spcPts val="0"/>
              </a:spcAft>
              <a:buClr>
                <a:srgbClr val="DAD1E6"/>
              </a:buClr>
              <a:buSzPts val="1500"/>
              <a:buFont typeface="Fira Sans"/>
              <a:buNone/>
            </a:pPr>
            <a:r>
              <a:rPr b="0" i="0" lang="en-US" sz="1500" u="none" cap="none" strike="noStrike">
                <a:solidFill>
                  <a:srgbClr val="DAD1E6"/>
                </a:solidFill>
                <a:latin typeface="Fira Sans"/>
                <a:ea typeface="Fira Sans"/>
                <a:cs typeface="Fira Sans"/>
                <a:sym typeface="Fira Sans"/>
              </a:rPr>
              <a:t>The load balancer distributes incoming traffic across the available application servers, ensuring that no single server is overloaded.</a:t>
            </a:r>
            <a:endParaRPr b="0" i="0" sz="1500" u="none" cap="none" strike="noStrike">
              <a:solidFill>
                <a:schemeClr val="dk1"/>
              </a:solidFill>
              <a:latin typeface="Calibri"/>
              <a:ea typeface="Calibri"/>
              <a:cs typeface="Calibri"/>
              <a:sym typeface="Calibri"/>
            </a:endParaRPr>
          </a:p>
        </p:txBody>
      </p:sp>
      <p:pic>
        <p:nvPicPr>
          <p:cNvPr descr="preencoded.png" id="243" name="Google Shape;243;p5"/>
          <p:cNvPicPr preferRelativeResize="0"/>
          <p:nvPr/>
        </p:nvPicPr>
        <p:blipFill rotWithShape="1">
          <a:blip r:embed="rId5">
            <a:alphaModFix/>
          </a:blip>
          <a:srcRect b="0" l="0" r="0" t="0"/>
          <a:stretch/>
        </p:blipFill>
        <p:spPr>
          <a:xfrm>
            <a:off x="5105400" y="4741426"/>
            <a:ext cx="4419600" cy="783669"/>
          </a:xfrm>
          <a:prstGeom prst="rect">
            <a:avLst/>
          </a:prstGeom>
          <a:noFill/>
          <a:ln>
            <a:noFill/>
          </a:ln>
        </p:spPr>
      </p:pic>
      <p:sp>
        <p:nvSpPr>
          <p:cNvPr id="244" name="Google Shape;244;p5"/>
          <p:cNvSpPr/>
          <p:nvPr/>
        </p:nvSpPr>
        <p:spPr>
          <a:xfrm>
            <a:off x="5301258" y="5818942"/>
            <a:ext cx="2449235" cy="306110"/>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AD1E6"/>
              </a:buClr>
              <a:buSzPts val="1900"/>
              <a:buFont typeface="Inconsolata"/>
              <a:buNone/>
            </a:pPr>
            <a:r>
              <a:rPr b="1" i="0" lang="en-US" sz="1900" u="none" cap="none" strike="noStrike">
                <a:solidFill>
                  <a:srgbClr val="DAD1E6"/>
                </a:solidFill>
                <a:latin typeface="Inconsolata"/>
                <a:ea typeface="Inconsolata"/>
                <a:cs typeface="Inconsolata"/>
                <a:sym typeface="Inconsolata"/>
              </a:rPr>
              <a:t>Fault Tolerance</a:t>
            </a:r>
            <a:endParaRPr b="0" i="0" sz="1900" u="none" cap="none" strike="noStrike">
              <a:solidFill>
                <a:schemeClr val="dk1"/>
              </a:solidFill>
              <a:latin typeface="Calibri"/>
              <a:ea typeface="Calibri"/>
              <a:cs typeface="Calibri"/>
              <a:sym typeface="Calibri"/>
            </a:endParaRPr>
          </a:p>
        </p:txBody>
      </p:sp>
      <p:sp>
        <p:nvSpPr>
          <p:cNvPr id="245" name="Google Shape;245;p5"/>
          <p:cNvSpPr/>
          <p:nvPr/>
        </p:nvSpPr>
        <p:spPr>
          <a:xfrm>
            <a:off x="5301258" y="6242566"/>
            <a:ext cx="4027884" cy="1253966"/>
          </a:xfrm>
          <a:prstGeom prst="rect">
            <a:avLst/>
          </a:prstGeom>
          <a:noFill/>
          <a:ln>
            <a:noFill/>
          </a:ln>
        </p:spPr>
        <p:txBody>
          <a:bodyPr anchorCtr="0" anchor="t" bIns="0" lIns="0" spcFirstLastPara="1" rIns="0" wrap="square" tIns="0">
            <a:noAutofit/>
          </a:bodyPr>
          <a:lstStyle/>
          <a:p>
            <a:pPr indent="0" lvl="0" marL="0" marR="0" rtl="0" algn="l">
              <a:lnSpc>
                <a:spcPct val="163333"/>
              </a:lnSpc>
              <a:spcBef>
                <a:spcPts val="0"/>
              </a:spcBef>
              <a:spcAft>
                <a:spcPts val="0"/>
              </a:spcAft>
              <a:buClr>
                <a:srgbClr val="DAD1E6"/>
              </a:buClr>
              <a:buSzPts val="1500"/>
              <a:buFont typeface="Fira Sans"/>
              <a:buNone/>
            </a:pPr>
            <a:r>
              <a:rPr b="0" i="0" lang="en-US" sz="1500" u="none" cap="none" strike="noStrike">
                <a:solidFill>
                  <a:srgbClr val="DAD1E6"/>
                </a:solidFill>
                <a:latin typeface="Fira Sans"/>
                <a:ea typeface="Fira Sans"/>
                <a:cs typeface="Fira Sans"/>
                <a:sym typeface="Fira Sans"/>
              </a:rPr>
              <a:t>If one application server fails, the load balancer automatically routes traffic to the remaining healthy servers, ensuring continuous service availability.</a:t>
            </a:r>
            <a:endParaRPr b="0" i="0" sz="1500" u="none" cap="none" strike="noStrike">
              <a:solidFill>
                <a:schemeClr val="dk1"/>
              </a:solidFill>
              <a:latin typeface="Calibri"/>
              <a:ea typeface="Calibri"/>
              <a:cs typeface="Calibri"/>
              <a:sym typeface="Calibri"/>
            </a:endParaRPr>
          </a:p>
        </p:txBody>
      </p:sp>
      <p:pic>
        <p:nvPicPr>
          <p:cNvPr descr="preencoded.png" id="246" name="Google Shape;246;p5"/>
          <p:cNvPicPr preferRelativeResize="0"/>
          <p:nvPr/>
        </p:nvPicPr>
        <p:blipFill rotWithShape="1">
          <a:blip r:embed="rId6">
            <a:alphaModFix/>
          </a:blip>
          <a:srcRect b="0" l="0" r="0" t="0"/>
          <a:stretch/>
        </p:blipFill>
        <p:spPr>
          <a:xfrm>
            <a:off x="9525000" y="4741426"/>
            <a:ext cx="4419600" cy="783669"/>
          </a:xfrm>
          <a:prstGeom prst="rect">
            <a:avLst/>
          </a:prstGeom>
          <a:noFill/>
          <a:ln>
            <a:noFill/>
          </a:ln>
        </p:spPr>
      </p:pic>
      <p:sp>
        <p:nvSpPr>
          <p:cNvPr id="247" name="Google Shape;247;p5"/>
          <p:cNvSpPr/>
          <p:nvPr/>
        </p:nvSpPr>
        <p:spPr>
          <a:xfrm>
            <a:off x="9720858" y="5818942"/>
            <a:ext cx="2815114" cy="306110"/>
          </a:xfrm>
          <a:prstGeom prst="rect">
            <a:avLst/>
          </a:prstGeom>
          <a:noFill/>
          <a:ln>
            <a:noFill/>
          </a:ln>
        </p:spPr>
        <p:txBody>
          <a:bodyPr anchorCtr="0" anchor="t" bIns="0" lIns="0" spcFirstLastPara="1" rIns="0" wrap="square" tIns="0">
            <a:noAutofit/>
          </a:bodyPr>
          <a:lstStyle/>
          <a:p>
            <a:pPr indent="0" lvl="0" marL="0" marR="0" rtl="0" algn="l">
              <a:lnSpc>
                <a:spcPct val="126315"/>
              </a:lnSpc>
              <a:spcBef>
                <a:spcPts val="0"/>
              </a:spcBef>
              <a:spcAft>
                <a:spcPts val="0"/>
              </a:spcAft>
              <a:buClr>
                <a:srgbClr val="DAD1E6"/>
              </a:buClr>
              <a:buSzPts val="1900"/>
              <a:buFont typeface="Inconsolata"/>
              <a:buNone/>
            </a:pPr>
            <a:r>
              <a:rPr b="1" i="0" lang="en-US" sz="1900" u="none" cap="none" strike="noStrike">
                <a:solidFill>
                  <a:srgbClr val="DAD1E6"/>
                </a:solidFill>
                <a:latin typeface="Inconsolata"/>
                <a:ea typeface="Inconsolata"/>
                <a:cs typeface="Inconsolata"/>
                <a:sym typeface="Inconsolata"/>
              </a:rPr>
              <a:t>Improved Response Times</a:t>
            </a:r>
            <a:endParaRPr b="0" i="0" sz="1900" u="none" cap="none" strike="noStrike">
              <a:solidFill>
                <a:schemeClr val="dk1"/>
              </a:solidFill>
              <a:latin typeface="Calibri"/>
              <a:ea typeface="Calibri"/>
              <a:cs typeface="Calibri"/>
              <a:sym typeface="Calibri"/>
            </a:endParaRPr>
          </a:p>
        </p:txBody>
      </p:sp>
      <p:sp>
        <p:nvSpPr>
          <p:cNvPr id="248" name="Google Shape;248;p5"/>
          <p:cNvSpPr/>
          <p:nvPr/>
        </p:nvSpPr>
        <p:spPr>
          <a:xfrm>
            <a:off x="9720858" y="6242566"/>
            <a:ext cx="4027884" cy="1253966"/>
          </a:xfrm>
          <a:prstGeom prst="rect">
            <a:avLst/>
          </a:prstGeom>
          <a:noFill/>
          <a:ln>
            <a:noFill/>
          </a:ln>
        </p:spPr>
        <p:txBody>
          <a:bodyPr anchorCtr="0" anchor="t" bIns="0" lIns="0" spcFirstLastPara="1" rIns="0" wrap="square" tIns="0">
            <a:noAutofit/>
          </a:bodyPr>
          <a:lstStyle/>
          <a:p>
            <a:pPr indent="0" lvl="0" marL="0" marR="0" rtl="0" algn="l">
              <a:lnSpc>
                <a:spcPct val="163333"/>
              </a:lnSpc>
              <a:spcBef>
                <a:spcPts val="0"/>
              </a:spcBef>
              <a:spcAft>
                <a:spcPts val="0"/>
              </a:spcAft>
              <a:buClr>
                <a:srgbClr val="DAD1E6"/>
              </a:buClr>
              <a:buSzPts val="1500"/>
              <a:buFont typeface="Fira Sans"/>
              <a:buNone/>
            </a:pPr>
            <a:r>
              <a:rPr b="0" i="0" lang="en-US" sz="1500" u="none" cap="none" strike="noStrike">
                <a:solidFill>
                  <a:srgbClr val="DAD1E6"/>
                </a:solidFill>
                <a:latin typeface="Fira Sans"/>
                <a:ea typeface="Fira Sans"/>
                <a:cs typeface="Fira Sans"/>
                <a:sym typeface="Fira Sans"/>
              </a:rPr>
              <a:t>By distributing traffic evenly, the load balancer reduces the load on individual servers, resulting in faster response times for users.</a:t>
            </a:r>
            <a:endParaRPr b="0" i="0" sz="1500" u="none" cap="none" strike="noStrike">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g30ca921bae1_1_4"/>
          <p:cNvSpPr/>
          <p:nvPr/>
        </p:nvSpPr>
        <p:spPr>
          <a:xfrm>
            <a:off x="468387" y="728599"/>
            <a:ext cx="6631800" cy="663300"/>
          </a:xfrm>
          <a:prstGeom prst="rect">
            <a:avLst/>
          </a:prstGeom>
          <a:noFill/>
          <a:ln>
            <a:noFill/>
          </a:ln>
        </p:spPr>
        <p:txBody>
          <a:bodyPr anchorCtr="0" anchor="t" bIns="0" lIns="0" spcFirstLastPara="1" rIns="0" wrap="square" tIns="0">
            <a:noAutofit/>
          </a:bodyPr>
          <a:lstStyle/>
          <a:p>
            <a:pPr indent="0" lvl="0" marL="0" marR="0" rtl="0" algn="l">
              <a:lnSpc>
                <a:spcPct val="125301"/>
              </a:lnSpc>
              <a:spcBef>
                <a:spcPts val="0"/>
              </a:spcBef>
              <a:spcAft>
                <a:spcPts val="0"/>
              </a:spcAft>
              <a:buClr>
                <a:srgbClr val="F94CAF"/>
              </a:buClr>
              <a:buSzPts val="4150"/>
              <a:buFont typeface="Inconsolata"/>
              <a:buNone/>
            </a:pPr>
            <a:r>
              <a:rPr b="1" lang="en-US" sz="4150">
                <a:solidFill>
                  <a:srgbClr val="F94CAF"/>
                </a:solidFill>
                <a:latin typeface="Inconsolata"/>
                <a:ea typeface="Inconsolata"/>
                <a:cs typeface="Inconsolata"/>
                <a:sym typeface="Inconsolata"/>
              </a:rPr>
              <a:t>Services </a:t>
            </a:r>
            <a:r>
              <a:rPr b="1" lang="en-US" sz="4150">
                <a:solidFill>
                  <a:srgbClr val="F94CAF"/>
                </a:solidFill>
                <a:latin typeface="Inconsolata"/>
                <a:ea typeface="Inconsolata"/>
                <a:cs typeface="Inconsolata"/>
                <a:sym typeface="Inconsolata"/>
              </a:rPr>
              <a:t>Future</a:t>
            </a:r>
            <a:r>
              <a:rPr b="1" lang="en-US" sz="4150">
                <a:solidFill>
                  <a:srgbClr val="F94CAF"/>
                </a:solidFill>
                <a:latin typeface="Inconsolata"/>
                <a:ea typeface="Inconsolata"/>
                <a:cs typeface="Inconsolata"/>
                <a:sym typeface="Inconsolata"/>
              </a:rPr>
              <a:t> Use</a:t>
            </a:r>
            <a:endParaRPr b="0" i="0" sz="4150" u="none" cap="none" strike="noStrike">
              <a:solidFill>
                <a:schemeClr val="dk1"/>
              </a:solidFill>
              <a:latin typeface="Calibri"/>
              <a:ea typeface="Calibri"/>
              <a:cs typeface="Calibri"/>
              <a:sym typeface="Calibri"/>
            </a:endParaRPr>
          </a:p>
        </p:txBody>
      </p:sp>
      <p:sp>
        <p:nvSpPr>
          <p:cNvPr id="255" name="Google Shape;255;g30ca921bae1_1_4"/>
          <p:cNvSpPr/>
          <p:nvPr/>
        </p:nvSpPr>
        <p:spPr>
          <a:xfrm>
            <a:off x="115700" y="1470350"/>
            <a:ext cx="14180400" cy="6666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1200"/>
              </a:spcBef>
              <a:spcAft>
                <a:spcPts val="0"/>
              </a:spcAft>
              <a:buClr>
                <a:schemeClr val="dk1"/>
              </a:buClr>
              <a:buSzPts val="1100"/>
              <a:buFont typeface="Arial"/>
              <a:buNone/>
            </a:pPr>
            <a:r>
              <a:rPr b="1" lang="en-US" sz="2300">
                <a:solidFill>
                  <a:schemeClr val="lt1"/>
                </a:solidFill>
                <a:latin typeface="Times New Roman"/>
                <a:ea typeface="Times New Roman"/>
                <a:cs typeface="Times New Roman"/>
                <a:sym typeface="Times New Roman"/>
              </a:rPr>
              <a:t>Music File Processing:</a:t>
            </a:r>
            <a:endParaRPr b="1" sz="23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US" sz="2300">
                <a:solidFill>
                  <a:schemeClr val="lt1"/>
                </a:solidFill>
                <a:latin typeface="Times New Roman"/>
                <a:ea typeface="Times New Roman"/>
                <a:cs typeface="Times New Roman"/>
                <a:sym typeface="Times New Roman"/>
              </a:rPr>
              <a:t>Trigger:</a:t>
            </a:r>
            <a:r>
              <a:rPr lang="en-US" sz="2300">
                <a:solidFill>
                  <a:schemeClr val="lt1"/>
                </a:solidFill>
                <a:latin typeface="Times New Roman"/>
                <a:ea typeface="Times New Roman"/>
                <a:cs typeface="Times New Roman"/>
                <a:sym typeface="Times New Roman"/>
              </a:rPr>
              <a:t> When a new music file is uploaded to the </a:t>
            </a:r>
            <a:r>
              <a:rPr b="1" lang="en-US" sz="2300">
                <a:solidFill>
                  <a:schemeClr val="lt1"/>
                </a:solidFill>
                <a:latin typeface="Times New Roman"/>
                <a:ea typeface="Times New Roman"/>
                <a:cs typeface="Times New Roman"/>
                <a:sym typeface="Times New Roman"/>
              </a:rPr>
              <a:t>S3 bucket</a:t>
            </a:r>
            <a:r>
              <a:rPr lang="en-US" sz="2300">
                <a:solidFill>
                  <a:schemeClr val="lt1"/>
                </a:solidFill>
                <a:latin typeface="Times New Roman"/>
                <a:ea typeface="Times New Roman"/>
                <a:cs typeface="Times New Roman"/>
                <a:sym typeface="Times New Roman"/>
              </a:rPr>
              <a:t>, it can trigger a </a:t>
            </a:r>
            <a:r>
              <a:rPr b="1" lang="en-US" sz="2300">
                <a:solidFill>
                  <a:schemeClr val="lt1"/>
                </a:solidFill>
                <a:latin typeface="Times New Roman"/>
                <a:ea typeface="Times New Roman"/>
                <a:cs typeface="Times New Roman"/>
                <a:sym typeface="Times New Roman"/>
              </a:rPr>
              <a:t>Lambda function</a:t>
            </a:r>
            <a:r>
              <a:rPr lang="en-US" sz="2300">
                <a:solidFill>
                  <a:schemeClr val="lt1"/>
                </a:solidFill>
                <a:latin typeface="Times New Roman"/>
                <a:ea typeface="Times New Roman"/>
                <a:cs typeface="Times New Roman"/>
                <a:sym typeface="Times New Roman"/>
              </a:rPr>
              <a:t> to process that file (e.g., creating different file formats, compressing the file, generating metadata, or creating thumbnails for album covers).</a:t>
            </a:r>
            <a:endParaRPr sz="23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US" sz="2300">
                <a:solidFill>
                  <a:schemeClr val="lt1"/>
                </a:solidFill>
                <a:latin typeface="Times New Roman"/>
                <a:ea typeface="Times New Roman"/>
                <a:cs typeface="Times New Roman"/>
                <a:sym typeface="Times New Roman"/>
              </a:rPr>
              <a:t>How It Works:</a:t>
            </a:r>
            <a:endParaRPr b="1" sz="23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US" sz="2300">
                <a:solidFill>
                  <a:schemeClr val="lt1"/>
                </a:solidFill>
                <a:latin typeface="Times New Roman"/>
                <a:ea typeface="Times New Roman"/>
                <a:cs typeface="Times New Roman"/>
                <a:sym typeface="Times New Roman"/>
              </a:rPr>
              <a:t> Each time a user or admin uploads a new song, an event in the S3 bucket triggers Lambda to perform specific processing tasks before making the file available for streaming.</a:t>
            </a:r>
            <a:endParaRPr sz="2300">
              <a:solidFill>
                <a:schemeClr val="lt1"/>
              </a:solidFill>
              <a:latin typeface="Times New Roman"/>
              <a:ea typeface="Times New Roman"/>
              <a:cs typeface="Times New Roman"/>
              <a:sym typeface="Times New Roman"/>
            </a:endParaRPr>
          </a:p>
          <a:p>
            <a:pPr indent="0" lvl="0" marL="0" marR="0" rtl="0" algn="l">
              <a:lnSpc>
                <a:spcPct val="160606"/>
              </a:lnSpc>
              <a:spcBef>
                <a:spcPts val="1200"/>
              </a:spcBef>
              <a:spcAft>
                <a:spcPts val="0"/>
              </a:spcAft>
              <a:buClr>
                <a:srgbClr val="DAD1E6"/>
              </a:buClr>
              <a:buSzPts val="1650"/>
              <a:buFont typeface="Fira Sans"/>
              <a:buNone/>
            </a:pPr>
            <a:r>
              <a:rPr lang="en-US" sz="2750">
                <a:solidFill>
                  <a:schemeClr val="lt1"/>
                </a:solidFill>
                <a:latin typeface="Fira Sans"/>
                <a:ea typeface="Fira Sans"/>
                <a:cs typeface="Fira Sans"/>
                <a:sym typeface="Fira Sans"/>
              </a:rPr>
              <a:t> </a:t>
            </a:r>
            <a:r>
              <a:rPr b="1" lang="en-US" sz="2100">
                <a:solidFill>
                  <a:schemeClr val="lt1"/>
                </a:solidFill>
              </a:rPr>
              <a:t>User Activity Logging:</a:t>
            </a:r>
            <a:endParaRPr b="1" sz="2100">
              <a:solidFill>
                <a:schemeClr val="lt1"/>
              </a:solidFill>
            </a:endParaRPr>
          </a:p>
          <a:p>
            <a:pPr indent="0" lvl="0" marL="0" marR="0" rtl="0" algn="l">
              <a:lnSpc>
                <a:spcPct val="160606"/>
              </a:lnSpc>
              <a:spcBef>
                <a:spcPts val="0"/>
              </a:spcBef>
              <a:spcAft>
                <a:spcPts val="0"/>
              </a:spcAft>
              <a:buClr>
                <a:srgbClr val="DAD1E6"/>
              </a:buClr>
              <a:buSzPts val="1650"/>
              <a:buFont typeface="Fira Sans"/>
              <a:buNone/>
            </a:pPr>
            <a:r>
              <a:rPr b="1" lang="en-US" sz="2100">
                <a:solidFill>
                  <a:schemeClr val="lt1"/>
                </a:solidFill>
              </a:rPr>
              <a:t>Trigger:</a:t>
            </a:r>
            <a:r>
              <a:rPr lang="en-US" sz="2100">
                <a:solidFill>
                  <a:schemeClr val="lt1"/>
                </a:solidFill>
              </a:rPr>
              <a:t> When users play a song, </a:t>
            </a:r>
            <a:r>
              <a:rPr b="1" lang="en-US" sz="2100">
                <a:solidFill>
                  <a:schemeClr val="lt1"/>
                </a:solidFill>
              </a:rPr>
              <a:t>Lambda</a:t>
            </a:r>
            <a:r>
              <a:rPr lang="en-US" sz="2100">
                <a:solidFill>
                  <a:schemeClr val="lt1"/>
                </a:solidFill>
              </a:rPr>
              <a:t> can be triggered via </a:t>
            </a:r>
            <a:r>
              <a:rPr b="1" lang="en-US" sz="2100">
                <a:solidFill>
                  <a:schemeClr val="lt1"/>
                </a:solidFill>
              </a:rPr>
              <a:t>CloudWatch Events</a:t>
            </a:r>
            <a:r>
              <a:rPr lang="en-US" sz="2100">
                <a:solidFill>
                  <a:schemeClr val="lt1"/>
                </a:solidFill>
              </a:rPr>
              <a:t> or </a:t>
            </a:r>
            <a:r>
              <a:rPr b="1" lang="en-US" sz="2100">
                <a:solidFill>
                  <a:schemeClr val="lt1"/>
                </a:solidFill>
              </a:rPr>
              <a:t>API Gateway</a:t>
            </a:r>
            <a:r>
              <a:rPr lang="en-US" sz="2100">
                <a:solidFill>
                  <a:schemeClr val="lt1"/>
                </a:solidFill>
              </a:rPr>
              <a:t> (if API calls are involved) to record user activity (e.g., song play count) in </a:t>
            </a:r>
            <a:r>
              <a:rPr b="1" lang="en-US" sz="2100">
                <a:solidFill>
                  <a:schemeClr val="lt1"/>
                </a:solidFill>
              </a:rPr>
              <a:t>DynamoDB</a:t>
            </a:r>
            <a:r>
              <a:rPr lang="en-US" sz="2100">
                <a:solidFill>
                  <a:schemeClr val="lt1"/>
                </a:solidFill>
              </a:rPr>
              <a:t> or S3.</a:t>
            </a:r>
            <a:endParaRPr sz="2100">
              <a:solidFill>
                <a:schemeClr val="lt1"/>
              </a:solidFill>
            </a:endParaRPr>
          </a:p>
          <a:p>
            <a:pPr indent="0" lvl="0" marL="0" rtl="0" algn="l">
              <a:lnSpc>
                <a:spcPct val="115000"/>
              </a:lnSpc>
              <a:spcBef>
                <a:spcPts val="1200"/>
              </a:spcBef>
              <a:spcAft>
                <a:spcPts val="0"/>
              </a:spcAft>
              <a:buNone/>
            </a:pPr>
            <a:r>
              <a:rPr b="1" lang="en-US" sz="2100">
                <a:solidFill>
                  <a:schemeClr val="lt1"/>
                </a:solidFill>
              </a:rPr>
              <a:t> How It Works:</a:t>
            </a:r>
            <a:endParaRPr b="1" sz="2100">
              <a:solidFill>
                <a:schemeClr val="lt1"/>
              </a:solidFill>
            </a:endParaRPr>
          </a:p>
          <a:p>
            <a:pPr indent="0" lvl="0" marL="0" rtl="0" algn="l">
              <a:lnSpc>
                <a:spcPct val="115000"/>
              </a:lnSpc>
              <a:spcBef>
                <a:spcPts val="1200"/>
              </a:spcBef>
              <a:spcAft>
                <a:spcPts val="0"/>
              </a:spcAft>
              <a:buNone/>
            </a:pPr>
            <a:r>
              <a:rPr lang="en-US" sz="2100">
                <a:solidFill>
                  <a:schemeClr val="lt1"/>
                </a:solidFill>
              </a:rPr>
              <a:t> The user interactions, such as streaming or downloading a song, can generate events that Lambda will use to store logs in DynamoDB. This allows for data analysis later.</a:t>
            </a:r>
            <a:endParaRPr sz="2100">
              <a:solidFill>
                <a:schemeClr val="lt1"/>
              </a:solidFill>
            </a:endParaRPr>
          </a:p>
          <a:p>
            <a:pPr indent="0" lvl="0" marL="0" marR="0" rtl="0" algn="l">
              <a:lnSpc>
                <a:spcPct val="160606"/>
              </a:lnSpc>
              <a:spcBef>
                <a:spcPts val="1200"/>
              </a:spcBef>
              <a:spcAft>
                <a:spcPts val="0"/>
              </a:spcAft>
              <a:buClr>
                <a:srgbClr val="DAD1E6"/>
              </a:buClr>
              <a:buSzPts val="1650"/>
              <a:buFont typeface="Fira Sans"/>
              <a:buNone/>
            </a:pPr>
            <a:r>
              <a:t/>
            </a:r>
            <a:endParaRPr sz="2750">
              <a:solidFill>
                <a:schemeClr val="lt1"/>
              </a:solidFill>
              <a:latin typeface="Fira Sans"/>
              <a:ea typeface="Fira Sans"/>
              <a:cs typeface="Fira Sans"/>
              <a:sym typeface="Fira Sans"/>
            </a:endParaRPr>
          </a:p>
          <a:p>
            <a:pPr indent="0" lvl="0" marL="0" marR="0" rtl="0" algn="l">
              <a:lnSpc>
                <a:spcPct val="160606"/>
              </a:lnSpc>
              <a:spcBef>
                <a:spcPts val="0"/>
              </a:spcBef>
              <a:spcAft>
                <a:spcPts val="0"/>
              </a:spcAft>
              <a:buClr>
                <a:srgbClr val="DAD1E6"/>
              </a:buClr>
              <a:buSzPts val="1650"/>
              <a:buFont typeface="Fira Sans"/>
              <a:buNone/>
            </a:pPr>
            <a:r>
              <a:rPr lang="en-US" sz="2750">
                <a:solidFill>
                  <a:schemeClr val="lt1"/>
                </a:solidFill>
                <a:latin typeface="Fira Sans"/>
                <a:ea typeface="Fira Sans"/>
                <a:cs typeface="Fira Sans"/>
                <a:sym typeface="Fira Sans"/>
              </a:rPr>
              <a:t>  </a:t>
            </a:r>
            <a:endParaRPr sz="2750">
              <a:solidFill>
                <a:schemeClr val="lt1"/>
              </a:solidFill>
              <a:latin typeface="Fira Sans"/>
              <a:ea typeface="Fira Sans"/>
              <a:cs typeface="Fira Sans"/>
              <a:sym typeface="Fira Sans"/>
            </a:endParaRPr>
          </a:p>
        </p:txBody>
      </p:sp>
      <p:sp>
        <p:nvSpPr>
          <p:cNvPr id="256" name="Google Shape;256;g30ca921bae1_1_4"/>
          <p:cNvSpPr/>
          <p:nvPr/>
        </p:nvSpPr>
        <p:spPr>
          <a:xfrm>
            <a:off x="7463112" y="781299"/>
            <a:ext cx="6631800" cy="663300"/>
          </a:xfrm>
          <a:prstGeom prst="rect">
            <a:avLst/>
          </a:prstGeom>
          <a:noFill/>
          <a:ln>
            <a:noFill/>
          </a:ln>
        </p:spPr>
        <p:txBody>
          <a:bodyPr anchorCtr="0" anchor="t" bIns="0" lIns="0" spcFirstLastPara="1" rIns="0" wrap="square" tIns="0">
            <a:noAutofit/>
          </a:bodyPr>
          <a:lstStyle/>
          <a:p>
            <a:pPr indent="0" lvl="0" marL="0" rtl="0" algn="l">
              <a:lnSpc>
                <a:spcPct val="125301"/>
              </a:lnSpc>
              <a:spcBef>
                <a:spcPts val="0"/>
              </a:spcBef>
              <a:spcAft>
                <a:spcPts val="0"/>
              </a:spcAft>
              <a:buClr>
                <a:srgbClr val="F94CAF"/>
              </a:buClr>
              <a:buSzPts val="4150"/>
              <a:buFont typeface="Inconsolata"/>
              <a:buNone/>
            </a:pPr>
            <a:r>
              <a:rPr b="1" lang="en-US" sz="4150">
                <a:solidFill>
                  <a:srgbClr val="F94CAF"/>
                </a:solidFill>
                <a:latin typeface="Inconsolata"/>
                <a:ea typeface="Inconsolata"/>
                <a:cs typeface="Inconsolata"/>
                <a:sym typeface="Inconsolata"/>
              </a:rPr>
              <a:t>Aws Lambda Function</a:t>
            </a:r>
            <a:endParaRPr sz="4150">
              <a:solidFill>
                <a:schemeClr val="dk1"/>
              </a:solidFill>
              <a:latin typeface="Calibri"/>
              <a:ea typeface="Calibri"/>
              <a:cs typeface="Calibri"/>
              <a:sym typeface="Calibri"/>
            </a:endParaRPr>
          </a:p>
          <a:p>
            <a:pPr indent="0" lvl="0" marL="0" marR="0" rtl="0" algn="l">
              <a:lnSpc>
                <a:spcPct val="125301"/>
              </a:lnSpc>
              <a:spcBef>
                <a:spcPts val="0"/>
              </a:spcBef>
              <a:spcAft>
                <a:spcPts val="0"/>
              </a:spcAft>
              <a:buClr>
                <a:srgbClr val="F94CAF"/>
              </a:buClr>
              <a:buSzPts val="4150"/>
              <a:buFont typeface="Inconsolata"/>
              <a:buNone/>
            </a:pPr>
            <a:r>
              <a:t/>
            </a:r>
            <a:endParaRPr b="1" sz="4150">
              <a:solidFill>
                <a:srgbClr val="F94CAF"/>
              </a:solidFill>
              <a:latin typeface="Inconsolata"/>
              <a:ea typeface="Inconsolata"/>
              <a:cs typeface="Inconsolata"/>
              <a:sym typeface="Inconsolat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2"/>
          <p:cNvSpPr/>
          <p:nvPr/>
        </p:nvSpPr>
        <p:spPr>
          <a:xfrm>
            <a:off x="5151713" y="346750"/>
            <a:ext cx="4326900" cy="789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4400"/>
              <a:buFont typeface="Inconsolata"/>
              <a:buNone/>
            </a:pPr>
            <a:r>
              <a:rPr b="1" lang="en-US" sz="4400">
                <a:solidFill>
                  <a:srgbClr val="F94CAF"/>
                </a:solidFill>
                <a:latin typeface="Inconsolata"/>
                <a:ea typeface="Inconsolata"/>
                <a:cs typeface="Inconsolata"/>
                <a:sym typeface="Inconsolata"/>
              </a:rPr>
              <a:t>Project </a:t>
            </a:r>
            <a:r>
              <a:rPr b="1" lang="en-US" sz="4400">
                <a:solidFill>
                  <a:srgbClr val="F94CAF"/>
                </a:solidFill>
                <a:latin typeface="Inconsolata"/>
                <a:ea typeface="Inconsolata"/>
                <a:cs typeface="Inconsolata"/>
                <a:sym typeface="Inconsolata"/>
              </a:rPr>
              <a:t>Diagram</a:t>
            </a:r>
            <a:endParaRPr b="0" i="0" sz="4400" u="none" cap="none" strike="noStrike">
              <a:solidFill>
                <a:schemeClr val="dk1"/>
              </a:solidFill>
              <a:latin typeface="Calibri"/>
              <a:ea typeface="Calibri"/>
              <a:cs typeface="Calibri"/>
              <a:sym typeface="Calibri"/>
            </a:endParaRPr>
          </a:p>
        </p:txBody>
      </p:sp>
      <p:sp>
        <p:nvSpPr>
          <p:cNvPr id="58" name="Google Shape;58;p2"/>
          <p:cNvSpPr/>
          <p:nvPr/>
        </p:nvSpPr>
        <p:spPr>
          <a:xfrm>
            <a:off x="114950" y="1136350"/>
            <a:ext cx="5686500" cy="6581700"/>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84300" y="1380450"/>
            <a:ext cx="5347800" cy="4377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200"/>
              <a:buFont typeface="Inconsolata"/>
              <a:buNone/>
            </a:pPr>
            <a:r>
              <a:rPr b="1" lang="en-US" sz="2200">
                <a:solidFill>
                  <a:srgbClr val="DAD1E6"/>
                </a:solidFill>
                <a:latin typeface="Inconsolata"/>
                <a:ea typeface="Inconsolata"/>
                <a:cs typeface="Inconsolata"/>
                <a:sym typeface="Inconsolata"/>
              </a:rPr>
              <a:t>Project Component</a:t>
            </a:r>
            <a:endParaRPr b="0" i="0" sz="2200" u="none" cap="none" strike="noStrike">
              <a:solidFill>
                <a:schemeClr val="dk1"/>
              </a:solidFill>
              <a:latin typeface="Calibri"/>
              <a:ea typeface="Calibri"/>
              <a:cs typeface="Calibri"/>
              <a:sym typeface="Calibri"/>
            </a:endParaRPr>
          </a:p>
        </p:txBody>
      </p:sp>
      <p:sp>
        <p:nvSpPr>
          <p:cNvPr id="60" name="Google Shape;60;p2"/>
          <p:cNvSpPr/>
          <p:nvPr/>
        </p:nvSpPr>
        <p:spPr>
          <a:xfrm>
            <a:off x="284300" y="2062255"/>
            <a:ext cx="5347800" cy="5485500"/>
          </a:xfrm>
          <a:prstGeom prst="rect">
            <a:avLst/>
          </a:prstGeom>
          <a:noFill/>
          <a:ln>
            <a:noFill/>
          </a:ln>
        </p:spPr>
        <p:txBody>
          <a:bodyPr anchorCtr="0" anchor="t" bIns="0" lIns="0" spcFirstLastPara="1" rIns="0" wrap="square" tIns="0">
            <a:noAutofit/>
          </a:bodyPr>
          <a:lstStyle/>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VPC</a:t>
            </a:r>
            <a:endParaRPr sz="1750">
              <a:solidFill>
                <a:srgbClr val="DAD1E6"/>
              </a:solidFill>
              <a:latin typeface="Fira Sans"/>
              <a:ea typeface="Fira Sans"/>
              <a:cs typeface="Fira Sans"/>
              <a:sym typeface="Fira Sans"/>
            </a:endParaRPr>
          </a:p>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Subnet</a:t>
            </a:r>
            <a:endParaRPr sz="1750">
              <a:solidFill>
                <a:srgbClr val="DAD1E6"/>
              </a:solidFill>
              <a:latin typeface="Fira Sans"/>
              <a:ea typeface="Fira Sans"/>
              <a:cs typeface="Fira Sans"/>
              <a:sym typeface="Fira Sans"/>
            </a:endParaRPr>
          </a:p>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Nat </a:t>
            </a:r>
            <a:r>
              <a:rPr lang="en-US" sz="1750">
                <a:solidFill>
                  <a:srgbClr val="DAD1E6"/>
                </a:solidFill>
                <a:latin typeface="Fira Sans"/>
                <a:ea typeface="Fira Sans"/>
                <a:cs typeface="Fira Sans"/>
                <a:sym typeface="Fira Sans"/>
              </a:rPr>
              <a:t>Gateway</a:t>
            </a:r>
            <a:endParaRPr sz="1750">
              <a:solidFill>
                <a:srgbClr val="DAD1E6"/>
              </a:solidFill>
              <a:latin typeface="Fira Sans"/>
              <a:ea typeface="Fira Sans"/>
              <a:cs typeface="Fira Sans"/>
              <a:sym typeface="Fira Sans"/>
            </a:endParaRPr>
          </a:p>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Internet Gateway</a:t>
            </a:r>
            <a:endParaRPr sz="1750">
              <a:solidFill>
                <a:srgbClr val="DAD1E6"/>
              </a:solidFill>
              <a:latin typeface="Fira Sans"/>
              <a:ea typeface="Fira Sans"/>
              <a:cs typeface="Fira Sans"/>
              <a:sym typeface="Fira Sans"/>
            </a:endParaRPr>
          </a:p>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IAM</a:t>
            </a:r>
            <a:endParaRPr sz="1750">
              <a:solidFill>
                <a:srgbClr val="DAD1E6"/>
              </a:solidFill>
              <a:latin typeface="Fira Sans"/>
              <a:ea typeface="Fira Sans"/>
              <a:cs typeface="Fira Sans"/>
              <a:sym typeface="Fira Sans"/>
            </a:endParaRPr>
          </a:p>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Security Groups</a:t>
            </a:r>
            <a:endParaRPr sz="1750">
              <a:solidFill>
                <a:srgbClr val="DAD1E6"/>
              </a:solidFill>
              <a:latin typeface="Fira Sans"/>
              <a:ea typeface="Fira Sans"/>
              <a:cs typeface="Fira Sans"/>
              <a:sym typeface="Fira Sans"/>
            </a:endParaRPr>
          </a:p>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EC2</a:t>
            </a:r>
            <a:endParaRPr sz="1750">
              <a:solidFill>
                <a:srgbClr val="DAD1E6"/>
              </a:solidFill>
              <a:latin typeface="Fira Sans"/>
              <a:ea typeface="Fira Sans"/>
              <a:cs typeface="Fira Sans"/>
              <a:sym typeface="Fira Sans"/>
            </a:endParaRPr>
          </a:p>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Autoscaling</a:t>
            </a:r>
            <a:endParaRPr sz="1750">
              <a:solidFill>
                <a:srgbClr val="DAD1E6"/>
              </a:solidFill>
              <a:latin typeface="Fira Sans"/>
              <a:ea typeface="Fira Sans"/>
              <a:cs typeface="Fira Sans"/>
              <a:sym typeface="Fira Sans"/>
            </a:endParaRPr>
          </a:p>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Load Balancer</a:t>
            </a:r>
            <a:endParaRPr sz="1750">
              <a:solidFill>
                <a:srgbClr val="DAD1E6"/>
              </a:solidFill>
              <a:latin typeface="Fira Sans"/>
              <a:ea typeface="Fira Sans"/>
              <a:cs typeface="Fira Sans"/>
              <a:sym typeface="Fira Sans"/>
            </a:endParaRPr>
          </a:p>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S3</a:t>
            </a:r>
            <a:endParaRPr sz="1750">
              <a:solidFill>
                <a:srgbClr val="DAD1E6"/>
              </a:solidFill>
              <a:latin typeface="Fira Sans"/>
              <a:ea typeface="Fira Sans"/>
              <a:cs typeface="Fira Sans"/>
              <a:sym typeface="Fira Sans"/>
            </a:endParaRPr>
          </a:p>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DynamoDB</a:t>
            </a:r>
            <a:endParaRPr sz="1750">
              <a:solidFill>
                <a:srgbClr val="DAD1E6"/>
              </a:solidFill>
              <a:latin typeface="Fira Sans"/>
              <a:ea typeface="Fira Sans"/>
              <a:cs typeface="Fira Sans"/>
              <a:sym typeface="Fira Sans"/>
            </a:endParaRPr>
          </a:p>
          <a:p>
            <a:pPr indent="-339725" lvl="0" marL="457200" marR="0" rtl="0" algn="l">
              <a:lnSpc>
                <a:spcPct val="160000"/>
              </a:lnSpc>
              <a:spcBef>
                <a:spcPts val="0"/>
              </a:spcBef>
              <a:spcAft>
                <a:spcPts val="0"/>
              </a:spcAft>
              <a:buClr>
                <a:srgbClr val="DAD1E6"/>
              </a:buClr>
              <a:buSzPts val="1750"/>
              <a:buFont typeface="Fira Sans"/>
              <a:buChar char="-"/>
            </a:pPr>
            <a:r>
              <a:rPr lang="en-US" sz="1750">
                <a:solidFill>
                  <a:srgbClr val="DAD1E6"/>
                </a:solidFill>
                <a:latin typeface="Fira Sans"/>
                <a:ea typeface="Fira Sans"/>
                <a:cs typeface="Fira Sans"/>
                <a:sym typeface="Fira Sans"/>
              </a:rPr>
              <a:t>security Key</a:t>
            </a:r>
            <a:endParaRPr sz="1750">
              <a:solidFill>
                <a:srgbClr val="DAD1E6"/>
              </a:solidFill>
              <a:latin typeface="Fira Sans"/>
              <a:ea typeface="Fira Sans"/>
              <a:cs typeface="Fira Sans"/>
              <a:sym typeface="Fira Sans"/>
            </a:endParaRPr>
          </a:p>
          <a:p>
            <a:pPr indent="0" lvl="0" marL="0" marR="0" rtl="0" algn="l">
              <a:lnSpc>
                <a:spcPct val="160000"/>
              </a:lnSpc>
              <a:spcBef>
                <a:spcPts val="0"/>
              </a:spcBef>
              <a:spcAft>
                <a:spcPts val="0"/>
              </a:spcAft>
              <a:buClr>
                <a:srgbClr val="DAD1E6"/>
              </a:buClr>
              <a:buSzPts val="1750"/>
              <a:buFont typeface="Fira Sans"/>
              <a:buNone/>
            </a:pPr>
            <a:r>
              <a:t/>
            </a:r>
            <a:endParaRPr sz="1750">
              <a:solidFill>
                <a:srgbClr val="DAD1E6"/>
              </a:solidFill>
              <a:latin typeface="Fira Sans"/>
              <a:ea typeface="Fira Sans"/>
              <a:cs typeface="Fira Sans"/>
              <a:sym typeface="Fira Sans"/>
            </a:endParaRPr>
          </a:p>
        </p:txBody>
      </p:sp>
      <p:pic>
        <p:nvPicPr>
          <p:cNvPr id="61" name="Google Shape;61;p2"/>
          <p:cNvPicPr preferRelativeResize="0"/>
          <p:nvPr/>
        </p:nvPicPr>
        <p:blipFill>
          <a:blip r:embed="rId3">
            <a:alphaModFix/>
          </a:blip>
          <a:stretch>
            <a:fillRect/>
          </a:stretch>
        </p:blipFill>
        <p:spPr>
          <a:xfrm>
            <a:off x="5953850" y="1136350"/>
            <a:ext cx="8329989" cy="678845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g30ca921bae1_2_6"/>
          <p:cNvSpPr/>
          <p:nvPr/>
        </p:nvSpPr>
        <p:spPr>
          <a:xfrm>
            <a:off x="468387" y="728599"/>
            <a:ext cx="6631800" cy="663300"/>
          </a:xfrm>
          <a:prstGeom prst="rect">
            <a:avLst/>
          </a:prstGeom>
          <a:noFill/>
          <a:ln>
            <a:noFill/>
          </a:ln>
        </p:spPr>
        <p:txBody>
          <a:bodyPr anchorCtr="0" anchor="t" bIns="0" lIns="0" spcFirstLastPara="1" rIns="0" wrap="square" tIns="0">
            <a:noAutofit/>
          </a:bodyPr>
          <a:lstStyle/>
          <a:p>
            <a:pPr indent="0" lvl="0" marL="0" marR="0" rtl="0" algn="l">
              <a:lnSpc>
                <a:spcPct val="125301"/>
              </a:lnSpc>
              <a:spcBef>
                <a:spcPts val="0"/>
              </a:spcBef>
              <a:spcAft>
                <a:spcPts val="0"/>
              </a:spcAft>
              <a:buClr>
                <a:srgbClr val="F94CAF"/>
              </a:buClr>
              <a:buSzPts val="4150"/>
              <a:buFont typeface="Inconsolata"/>
              <a:buNone/>
            </a:pPr>
            <a:r>
              <a:rPr b="1" lang="en-US" sz="4150">
                <a:solidFill>
                  <a:srgbClr val="F94CAF"/>
                </a:solidFill>
                <a:latin typeface="Inconsolata"/>
                <a:ea typeface="Inconsolata"/>
                <a:cs typeface="Inconsolata"/>
                <a:sym typeface="Inconsolata"/>
              </a:rPr>
              <a:t>Services Future Use</a:t>
            </a:r>
            <a:endParaRPr b="0" i="0" sz="4150" u="none" cap="none" strike="noStrike">
              <a:solidFill>
                <a:schemeClr val="dk1"/>
              </a:solidFill>
              <a:latin typeface="Calibri"/>
              <a:ea typeface="Calibri"/>
              <a:cs typeface="Calibri"/>
              <a:sym typeface="Calibri"/>
            </a:endParaRPr>
          </a:p>
        </p:txBody>
      </p:sp>
      <p:sp>
        <p:nvSpPr>
          <p:cNvPr id="263" name="Google Shape;263;g30ca921bae1_2_6"/>
          <p:cNvSpPr/>
          <p:nvPr/>
        </p:nvSpPr>
        <p:spPr>
          <a:xfrm>
            <a:off x="115700" y="1470350"/>
            <a:ext cx="14180400" cy="6666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1200"/>
              </a:spcBef>
              <a:spcAft>
                <a:spcPts val="0"/>
              </a:spcAft>
              <a:buClr>
                <a:schemeClr val="dk1"/>
              </a:buClr>
              <a:buSzPts val="1100"/>
              <a:buFont typeface="Arial"/>
              <a:buNone/>
            </a:pPr>
            <a:r>
              <a:rPr b="1" lang="en-US" sz="1900">
                <a:solidFill>
                  <a:schemeClr val="lt1"/>
                </a:solidFill>
              </a:rPr>
              <a:t>    </a:t>
            </a:r>
            <a:r>
              <a:rPr b="1" lang="en-US" sz="1900">
                <a:solidFill>
                  <a:schemeClr val="lt1"/>
                </a:solidFill>
              </a:rPr>
              <a:t>Use</a:t>
            </a:r>
            <a:r>
              <a:rPr b="1" lang="en-US" sz="1900">
                <a:solidFill>
                  <a:schemeClr val="lt1"/>
                </a:solidFill>
              </a:rPr>
              <a:t> Cases for AWS SNS</a:t>
            </a:r>
            <a:endParaRPr b="1" sz="1900">
              <a:solidFill>
                <a:schemeClr val="lt1"/>
              </a:solidFill>
            </a:endParaRPr>
          </a:p>
          <a:p>
            <a:pPr indent="-349250" lvl="0" marL="457200" rtl="0" algn="l">
              <a:lnSpc>
                <a:spcPct val="115000"/>
              </a:lnSpc>
              <a:spcBef>
                <a:spcPts val="1200"/>
              </a:spcBef>
              <a:spcAft>
                <a:spcPts val="0"/>
              </a:spcAft>
              <a:buClr>
                <a:schemeClr val="lt1"/>
              </a:buClr>
              <a:buSzPts val="1900"/>
              <a:buChar char="●"/>
            </a:pPr>
            <a:r>
              <a:rPr b="1" lang="en-US" sz="1900">
                <a:solidFill>
                  <a:schemeClr val="lt1"/>
                </a:solidFill>
              </a:rPr>
              <a:t>Notifications for Music Uploads or User Activities:</a:t>
            </a:r>
            <a:endParaRPr b="1" sz="1900">
              <a:solidFill>
                <a:schemeClr val="lt1"/>
              </a:solidFill>
            </a:endParaRPr>
          </a:p>
          <a:p>
            <a:pPr indent="-349250" lvl="1" marL="914400" rtl="0" algn="l">
              <a:lnSpc>
                <a:spcPct val="115000"/>
              </a:lnSpc>
              <a:spcBef>
                <a:spcPts val="0"/>
              </a:spcBef>
              <a:spcAft>
                <a:spcPts val="0"/>
              </a:spcAft>
              <a:buClr>
                <a:schemeClr val="lt1"/>
              </a:buClr>
              <a:buSzPts val="1900"/>
              <a:buChar char="○"/>
            </a:pPr>
            <a:r>
              <a:rPr b="1" lang="en-US" sz="1900">
                <a:solidFill>
                  <a:schemeClr val="lt1"/>
                </a:solidFill>
              </a:rPr>
              <a:t>Trigger:</a:t>
            </a:r>
            <a:r>
              <a:rPr lang="en-US" sz="1900">
                <a:solidFill>
                  <a:schemeClr val="lt1"/>
                </a:solidFill>
              </a:rPr>
              <a:t> When new music is uploaded or a significant event occurs (like new user registration, failed EC2 instance, or a music request), Lambda can trigger SNS to send notifications to subscribers.</a:t>
            </a:r>
            <a:endParaRPr sz="1900">
              <a:solidFill>
                <a:schemeClr val="lt1"/>
              </a:solidFill>
            </a:endParaRPr>
          </a:p>
          <a:p>
            <a:pPr indent="-349250" lvl="1" marL="914400" rtl="0" algn="l">
              <a:lnSpc>
                <a:spcPct val="115000"/>
              </a:lnSpc>
              <a:spcBef>
                <a:spcPts val="0"/>
              </a:spcBef>
              <a:spcAft>
                <a:spcPts val="0"/>
              </a:spcAft>
              <a:buClr>
                <a:schemeClr val="lt1"/>
              </a:buClr>
              <a:buSzPts val="1900"/>
              <a:buChar char="○"/>
            </a:pPr>
            <a:r>
              <a:rPr b="1" lang="en-US" sz="1900">
                <a:solidFill>
                  <a:schemeClr val="lt1"/>
                </a:solidFill>
              </a:rPr>
              <a:t>How It Works:</a:t>
            </a:r>
            <a:r>
              <a:rPr lang="en-US" sz="1900">
                <a:solidFill>
                  <a:schemeClr val="lt1"/>
                </a:solidFill>
              </a:rPr>
              <a:t> When an S3 upload occurs, Lambda can send a message to an </a:t>
            </a:r>
            <a:r>
              <a:rPr b="1" lang="en-US" sz="1900">
                <a:solidFill>
                  <a:schemeClr val="lt1"/>
                </a:solidFill>
              </a:rPr>
              <a:t>SNS Topic</a:t>
            </a:r>
            <a:r>
              <a:rPr lang="en-US" sz="1900">
                <a:solidFill>
                  <a:schemeClr val="lt1"/>
                </a:solidFill>
              </a:rPr>
              <a:t>, notifying all subscribers (either users, admins, or other services) about the new file or user activity. For example, users could be notified when new music is available via </a:t>
            </a:r>
            <a:r>
              <a:rPr b="1" lang="en-US" sz="1900">
                <a:solidFill>
                  <a:schemeClr val="lt1"/>
                </a:solidFill>
              </a:rPr>
              <a:t>email</a:t>
            </a:r>
            <a:r>
              <a:rPr lang="en-US" sz="1900">
                <a:solidFill>
                  <a:schemeClr val="lt1"/>
                </a:solidFill>
              </a:rPr>
              <a:t> or </a:t>
            </a:r>
            <a:r>
              <a:rPr b="1" lang="en-US" sz="1900">
                <a:solidFill>
                  <a:schemeClr val="lt1"/>
                </a:solidFill>
              </a:rPr>
              <a:t>SMS</a:t>
            </a:r>
            <a:r>
              <a:rPr lang="en-US" sz="1900">
                <a:solidFill>
                  <a:schemeClr val="lt1"/>
                </a:solidFill>
              </a:rPr>
              <a:t>.</a:t>
            </a:r>
            <a:endParaRPr sz="1900">
              <a:solidFill>
                <a:schemeClr val="lt1"/>
              </a:solidFill>
            </a:endParaRPr>
          </a:p>
          <a:p>
            <a:pPr indent="-349250" lvl="0" marL="457200" rtl="0" algn="l">
              <a:lnSpc>
                <a:spcPct val="115000"/>
              </a:lnSpc>
              <a:spcBef>
                <a:spcPts val="0"/>
              </a:spcBef>
              <a:spcAft>
                <a:spcPts val="0"/>
              </a:spcAft>
              <a:buClr>
                <a:schemeClr val="lt1"/>
              </a:buClr>
              <a:buSzPts val="1900"/>
              <a:buChar char="●"/>
            </a:pPr>
            <a:r>
              <a:rPr b="1" lang="en-US" sz="1900">
                <a:solidFill>
                  <a:schemeClr val="lt1"/>
                </a:solidFill>
              </a:rPr>
              <a:t>Error Handling and System Alerts:</a:t>
            </a:r>
            <a:endParaRPr b="1" sz="1900">
              <a:solidFill>
                <a:schemeClr val="lt1"/>
              </a:solidFill>
            </a:endParaRPr>
          </a:p>
          <a:p>
            <a:pPr indent="-349250" lvl="1" marL="914400" rtl="0" algn="l">
              <a:lnSpc>
                <a:spcPct val="115000"/>
              </a:lnSpc>
              <a:spcBef>
                <a:spcPts val="0"/>
              </a:spcBef>
              <a:spcAft>
                <a:spcPts val="0"/>
              </a:spcAft>
              <a:buClr>
                <a:schemeClr val="lt1"/>
              </a:buClr>
              <a:buSzPts val="1900"/>
              <a:buChar char="○"/>
            </a:pPr>
            <a:r>
              <a:rPr b="1" lang="en-US" sz="1900">
                <a:solidFill>
                  <a:schemeClr val="lt1"/>
                </a:solidFill>
              </a:rPr>
              <a:t>Trigger:</a:t>
            </a:r>
            <a:r>
              <a:rPr lang="en-US" sz="1900">
                <a:solidFill>
                  <a:schemeClr val="lt1"/>
                </a:solidFill>
              </a:rPr>
              <a:t> When an error occurs in the music app (e.g., failed API requests, EC2 instance failure, S3 permission issues), Lambda or CloudWatch can trigger SNS to notify the system administrators.</a:t>
            </a:r>
            <a:endParaRPr sz="1900">
              <a:solidFill>
                <a:schemeClr val="lt1"/>
              </a:solidFill>
            </a:endParaRPr>
          </a:p>
          <a:p>
            <a:pPr indent="-349250" lvl="1" marL="914400" rtl="0" algn="l">
              <a:lnSpc>
                <a:spcPct val="115000"/>
              </a:lnSpc>
              <a:spcBef>
                <a:spcPts val="0"/>
              </a:spcBef>
              <a:spcAft>
                <a:spcPts val="0"/>
              </a:spcAft>
              <a:buClr>
                <a:schemeClr val="lt1"/>
              </a:buClr>
              <a:buSzPts val="1900"/>
              <a:buChar char="○"/>
            </a:pPr>
            <a:r>
              <a:rPr b="1" lang="en-US" sz="1900">
                <a:solidFill>
                  <a:schemeClr val="lt1"/>
                </a:solidFill>
              </a:rPr>
              <a:t>How It Works:</a:t>
            </a:r>
            <a:r>
              <a:rPr lang="en-US" sz="1900">
                <a:solidFill>
                  <a:schemeClr val="lt1"/>
                </a:solidFill>
              </a:rPr>
              <a:t> If a service failure or a system threshold is breached (such as high EC2 load or failure to connect to DynamoDB), CloudWatch alerts Lambda, which then sends a notification through SNS to a predefined list of recipients (admins) via email or SMS.</a:t>
            </a:r>
            <a:endParaRPr sz="1900">
              <a:solidFill>
                <a:schemeClr val="lt1"/>
              </a:solidFill>
            </a:endParaRPr>
          </a:p>
          <a:p>
            <a:pPr indent="-349250" lvl="0" marL="457200" rtl="0" algn="l">
              <a:lnSpc>
                <a:spcPct val="115000"/>
              </a:lnSpc>
              <a:spcBef>
                <a:spcPts val="0"/>
              </a:spcBef>
              <a:spcAft>
                <a:spcPts val="0"/>
              </a:spcAft>
              <a:buClr>
                <a:schemeClr val="lt1"/>
              </a:buClr>
              <a:buSzPts val="1900"/>
              <a:buChar char="●"/>
            </a:pPr>
            <a:r>
              <a:rPr b="1" lang="en-US" sz="1900">
                <a:solidFill>
                  <a:schemeClr val="lt1"/>
                </a:solidFill>
              </a:rPr>
              <a:t>Subscription-Based Event Notifications:</a:t>
            </a:r>
            <a:endParaRPr b="1" sz="1900">
              <a:solidFill>
                <a:schemeClr val="lt1"/>
              </a:solidFill>
            </a:endParaRPr>
          </a:p>
          <a:p>
            <a:pPr indent="-349250" lvl="1" marL="914400" rtl="0" algn="l">
              <a:lnSpc>
                <a:spcPct val="115000"/>
              </a:lnSpc>
              <a:spcBef>
                <a:spcPts val="0"/>
              </a:spcBef>
              <a:spcAft>
                <a:spcPts val="0"/>
              </a:spcAft>
              <a:buClr>
                <a:schemeClr val="lt1"/>
              </a:buClr>
              <a:buSzPts val="1900"/>
              <a:buChar char="○"/>
            </a:pPr>
            <a:r>
              <a:rPr b="1" lang="en-US" sz="1900">
                <a:solidFill>
                  <a:schemeClr val="lt1"/>
                </a:solidFill>
              </a:rPr>
              <a:t>Trigger:</a:t>
            </a:r>
            <a:r>
              <a:rPr lang="en-US" sz="1900">
                <a:solidFill>
                  <a:schemeClr val="lt1"/>
                </a:solidFill>
              </a:rPr>
              <a:t> Users can opt-in for </a:t>
            </a:r>
            <a:r>
              <a:rPr b="1" lang="en-US" sz="1900">
                <a:solidFill>
                  <a:schemeClr val="lt1"/>
                </a:solidFill>
              </a:rPr>
              <a:t>custom notifications</a:t>
            </a:r>
            <a:r>
              <a:rPr lang="en-US" sz="1900">
                <a:solidFill>
                  <a:schemeClr val="lt1"/>
                </a:solidFill>
              </a:rPr>
              <a:t> when their favorite artists upload new music or if a playlist is updated. SNS can send out these custom notifications based on DynamoDB events or S3 uploads.</a:t>
            </a:r>
            <a:endParaRPr sz="1900">
              <a:solidFill>
                <a:schemeClr val="lt1"/>
              </a:solidFill>
            </a:endParaRPr>
          </a:p>
          <a:p>
            <a:pPr indent="-349250" lvl="1" marL="914400" rtl="0" algn="l">
              <a:lnSpc>
                <a:spcPct val="115000"/>
              </a:lnSpc>
              <a:spcBef>
                <a:spcPts val="0"/>
              </a:spcBef>
              <a:spcAft>
                <a:spcPts val="0"/>
              </a:spcAft>
              <a:buClr>
                <a:schemeClr val="lt1"/>
              </a:buClr>
              <a:buSzPts val="1900"/>
              <a:buChar char="○"/>
            </a:pPr>
            <a:r>
              <a:rPr b="1" lang="en-US" sz="1900">
                <a:solidFill>
                  <a:schemeClr val="lt1"/>
                </a:solidFill>
              </a:rPr>
              <a:t>How It Works:</a:t>
            </a:r>
            <a:r>
              <a:rPr lang="en-US" sz="1900">
                <a:solidFill>
                  <a:schemeClr val="lt1"/>
                </a:solidFill>
              </a:rPr>
              <a:t> Each time a playlist or song is updated, DynamoDB sends an event to Lambda, which processes the data and publishes a notification to SNS. Users subscribed to this SNS topic will receive a notification.</a:t>
            </a:r>
            <a:endParaRPr sz="1900">
              <a:solidFill>
                <a:schemeClr val="lt1"/>
              </a:solidFill>
            </a:endParaRPr>
          </a:p>
          <a:p>
            <a:pPr indent="0" lvl="0" marL="0" marR="0" rtl="0" algn="l">
              <a:lnSpc>
                <a:spcPct val="160606"/>
              </a:lnSpc>
              <a:spcBef>
                <a:spcPts val="1200"/>
              </a:spcBef>
              <a:spcAft>
                <a:spcPts val="0"/>
              </a:spcAft>
              <a:buClr>
                <a:srgbClr val="DAD1E6"/>
              </a:buClr>
              <a:buSzPts val="1650"/>
              <a:buFont typeface="Fira Sans"/>
              <a:buNone/>
            </a:pPr>
            <a:r>
              <a:t/>
            </a:r>
            <a:endParaRPr b="1" sz="3100">
              <a:solidFill>
                <a:schemeClr val="lt1"/>
              </a:solidFill>
              <a:latin typeface="Times New Roman"/>
              <a:ea typeface="Times New Roman"/>
              <a:cs typeface="Times New Roman"/>
              <a:sym typeface="Times New Roman"/>
            </a:endParaRPr>
          </a:p>
        </p:txBody>
      </p:sp>
      <p:sp>
        <p:nvSpPr>
          <p:cNvPr id="264" name="Google Shape;264;g30ca921bae1_2_6"/>
          <p:cNvSpPr/>
          <p:nvPr/>
        </p:nvSpPr>
        <p:spPr>
          <a:xfrm>
            <a:off x="7463112" y="781299"/>
            <a:ext cx="6631800" cy="663300"/>
          </a:xfrm>
          <a:prstGeom prst="rect">
            <a:avLst/>
          </a:prstGeom>
          <a:noFill/>
          <a:ln>
            <a:noFill/>
          </a:ln>
        </p:spPr>
        <p:txBody>
          <a:bodyPr anchorCtr="0" anchor="t" bIns="0" lIns="0" spcFirstLastPara="1" rIns="0" wrap="square" tIns="0">
            <a:noAutofit/>
          </a:bodyPr>
          <a:lstStyle/>
          <a:p>
            <a:pPr indent="0" lvl="0" marL="0" marR="0" rtl="0" algn="l">
              <a:lnSpc>
                <a:spcPct val="125301"/>
              </a:lnSpc>
              <a:spcBef>
                <a:spcPts val="0"/>
              </a:spcBef>
              <a:spcAft>
                <a:spcPts val="0"/>
              </a:spcAft>
              <a:buClr>
                <a:srgbClr val="F94CAF"/>
              </a:buClr>
              <a:buSzPts val="4150"/>
              <a:buFont typeface="Inconsolata"/>
              <a:buNone/>
            </a:pPr>
            <a:r>
              <a:rPr b="1" lang="en-US" sz="4150">
                <a:solidFill>
                  <a:srgbClr val="F94CAF"/>
                </a:solidFill>
                <a:latin typeface="Inconsolata"/>
                <a:ea typeface="Inconsolata"/>
                <a:cs typeface="Inconsolata"/>
                <a:sym typeface="Inconsolata"/>
              </a:rPr>
              <a:t>        AWS SNS </a:t>
            </a:r>
            <a:endParaRPr b="1" sz="4150">
              <a:solidFill>
                <a:srgbClr val="F94CAF"/>
              </a:solidFill>
              <a:latin typeface="Inconsolata"/>
              <a:ea typeface="Inconsolata"/>
              <a:cs typeface="Inconsolata"/>
              <a:sym typeface="Inconsolat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8"/>
          <p:cNvSpPr/>
          <p:nvPr/>
        </p:nvSpPr>
        <p:spPr>
          <a:xfrm>
            <a:off x="6610650" y="430925"/>
            <a:ext cx="1409100" cy="727500"/>
          </a:xfrm>
          <a:prstGeom prst="rect">
            <a:avLst/>
          </a:prstGeom>
          <a:noFill/>
          <a:ln>
            <a:noFill/>
          </a:ln>
        </p:spPr>
        <p:txBody>
          <a:bodyPr anchorCtr="0" anchor="t" bIns="0" lIns="0" spcFirstLastPara="1" rIns="0" wrap="square" tIns="0">
            <a:noAutofit/>
          </a:bodyPr>
          <a:lstStyle/>
          <a:p>
            <a:pPr indent="0" lvl="0" marL="0" marR="0" rtl="0" algn="l">
              <a:lnSpc>
                <a:spcPct val="124242"/>
              </a:lnSpc>
              <a:spcBef>
                <a:spcPts val="0"/>
              </a:spcBef>
              <a:spcAft>
                <a:spcPts val="0"/>
              </a:spcAft>
              <a:buClr>
                <a:srgbClr val="DAD1E6"/>
              </a:buClr>
              <a:buSzPts val="1650"/>
              <a:buFont typeface="Inconsolata"/>
              <a:buNone/>
            </a:pPr>
            <a:r>
              <a:rPr b="1" lang="en-US" sz="4050">
                <a:solidFill>
                  <a:srgbClr val="DAD1E6"/>
                </a:solidFill>
                <a:latin typeface="Inconsolata"/>
                <a:ea typeface="Inconsolata"/>
                <a:cs typeface="Inconsolata"/>
                <a:sym typeface="Inconsolata"/>
              </a:rPr>
              <a:t>Video</a:t>
            </a:r>
            <a:endParaRPr b="0" i="0" sz="4050" u="none" cap="none" strike="noStrike">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g30c30c0aaa8_2_19"/>
          <p:cNvSpPr/>
          <p:nvPr/>
        </p:nvSpPr>
        <p:spPr>
          <a:xfrm>
            <a:off x="6102000" y="3751050"/>
            <a:ext cx="2426400" cy="727500"/>
          </a:xfrm>
          <a:prstGeom prst="rect">
            <a:avLst/>
          </a:prstGeom>
          <a:noFill/>
          <a:ln>
            <a:noFill/>
          </a:ln>
        </p:spPr>
        <p:txBody>
          <a:bodyPr anchorCtr="0" anchor="t" bIns="0" lIns="0" spcFirstLastPara="1" rIns="0" wrap="square" tIns="0">
            <a:noAutofit/>
          </a:bodyPr>
          <a:lstStyle/>
          <a:p>
            <a:pPr indent="0" lvl="0" marL="0" marR="0" rtl="0" algn="l">
              <a:lnSpc>
                <a:spcPct val="124242"/>
              </a:lnSpc>
              <a:spcBef>
                <a:spcPts val="0"/>
              </a:spcBef>
              <a:spcAft>
                <a:spcPts val="0"/>
              </a:spcAft>
              <a:buClr>
                <a:srgbClr val="DAD1E6"/>
              </a:buClr>
              <a:buSzPts val="1650"/>
              <a:buFont typeface="Inconsolata"/>
              <a:buNone/>
            </a:pPr>
            <a:r>
              <a:rPr b="1" lang="en-US" sz="4050">
                <a:solidFill>
                  <a:srgbClr val="DAD1E6"/>
                </a:solidFill>
                <a:latin typeface="Inconsolata"/>
                <a:ea typeface="Inconsolata"/>
                <a:cs typeface="Inconsolata"/>
                <a:sym typeface="Inconsolata"/>
              </a:rPr>
              <a:t>Questions</a:t>
            </a:r>
            <a:endParaRPr b="0" i="0" sz="4050" u="none" cap="none" strike="noStrike">
              <a:solidFill>
                <a:schemeClr val="dk1"/>
              </a:solidFill>
              <a:latin typeface="Calibri"/>
              <a:ea typeface="Calibri"/>
              <a:cs typeface="Calibri"/>
              <a:sym typeface="Calibri"/>
            </a:endParaRPr>
          </a:p>
        </p:txBody>
      </p:sp>
      <p:pic>
        <p:nvPicPr>
          <p:cNvPr id="277" name="Google Shape;277;g30c30c0aaa8_2_19"/>
          <p:cNvPicPr preferRelativeResize="0"/>
          <p:nvPr/>
        </p:nvPicPr>
        <p:blipFill>
          <a:blip r:embed="rId3">
            <a:alphaModFix/>
          </a:blip>
          <a:stretch>
            <a:fillRect/>
          </a:stretch>
        </p:blipFill>
        <p:spPr>
          <a:xfrm>
            <a:off x="6243638" y="1281700"/>
            <a:ext cx="2143125" cy="2143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descr="preencoded.png" id="67" name="Google Shape;67;g30c30c0aaa8_2_1"/>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68" name="Google Shape;68;g30c30c0aaa8_2_1"/>
          <p:cNvSpPr/>
          <p:nvPr/>
        </p:nvSpPr>
        <p:spPr>
          <a:xfrm>
            <a:off x="6275189" y="621863"/>
            <a:ext cx="7566300" cy="14088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4400"/>
              <a:buFont typeface="Inconsolata"/>
              <a:buNone/>
            </a:pPr>
            <a:r>
              <a:rPr b="1" i="0" lang="en-US" sz="4400" u="none" cap="none" strike="noStrike">
                <a:solidFill>
                  <a:srgbClr val="F94CAF"/>
                </a:solidFill>
                <a:latin typeface="Inconsolata"/>
                <a:ea typeface="Inconsolata"/>
                <a:cs typeface="Inconsolata"/>
                <a:sym typeface="Inconsolata"/>
              </a:rPr>
              <a:t>VPC (Virtual Private Cloud)</a:t>
            </a:r>
            <a:endParaRPr b="0" i="0" sz="4400" u="none" cap="none" strike="noStrike">
              <a:solidFill>
                <a:schemeClr val="dk1"/>
              </a:solidFill>
              <a:latin typeface="Calibri"/>
              <a:ea typeface="Calibri"/>
              <a:cs typeface="Calibri"/>
              <a:sym typeface="Calibri"/>
            </a:endParaRPr>
          </a:p>
        </p:txBody>
      </p:sp>
      <p:sp>
        <p:nvSpPr>
          <p:cNvPr id="69" name="Google Shape;69;g30c30c0aaa8_2_1"/>
          <p:cNvSpPr/>
          <p:nvPr/>
        </p:nvSpPr>
        <p:spPr>
          <a:xfrm>
            <a:off x="6275189" y="2368629"/>
            <a:ext cx="7566300" cy="7209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The application is deployed inside a VPC, ensuring network isolation and secure management of resources.</a:t>
            </a:r>
            <a:endParaRPr b="0" i="0" sz="1750" u="none" cap="none" strike="noStrike">
              <a:solidFill>
                <a:schemeClr val="dk1"/>
              </a:solidFill>
              <a:latin typeface="Calibri"/>
              <a:ea typeface="Calibri"/>
              <a:cs typeface="Calibri"/>
              <a:sym typeface="Calibri"/>
            </a:endParaRPr>
          </a:p>
        </p:txBody>
      </p:sp>
      <p:sp>
        <p:nvSpPr>
          <p:cNvPr id="70" name="Google Shape;70;g30c30c0aaa8_2_1"/>
          <p:cNvSpPr/>
          <p:nvPr/>
        </p:nvSpPr>
        <p:spPr>
          <a:xfrm>
            <a:off x="6275189" y="3343156"/>
            <a:ext cx="7566300" cy="2019600"/>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g30c30c0aaa8_2_1"/>
          <p:cNvSpPr/>
          <p:nvPr/>
        </p:nvSpPr>
        <p:spPr>
          <a:xfrm>
            <a:off x="6500574" y="3568541"/>
            <a:ext cx="2817300" cy="3522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200"/>
              <a:buFont typeface="Inconsolata"/>
              <a:buNone/>
            </a:pPr>
            <a:r>
              <a:rPr b="1" i="0" lang="en-US" sz="2200" u="none" cap="none" strike="noStrike">
                <a:solidFill>
                  <a:srgbClr val="DAD1E6"/>
                </a:solidFill>
                <a:latin typeface="Inconsolata"/>
                <a:ea typeface="Inconsolata"/>
                <a:cs typeface="Inconsolata"/>
                <a:sym typeface="Inconsolata"/>
              </a:rPr>
              <a:t>Network Isolation</a:t>
            </a:r>
            <a:endParaRPr b="0" i="0" sz="2200" u="none" cap="none" strike="noStrike">
              <a:solidFill>
                <a:schemeClr val="dk1"/>
              </a:solidFill>
              <a:latin typeface="Calibri"/>
              <a:ea typeface="Calibri"/>
              <a:cs typeface="Calibri"/>
              <a:sym typeface="Calibri"/>
            </a:endParaRPr>
          </a:p>
        </p:txBody>
      </p:sp>
      <p:sp>
        <p:nvSpPr>
          <p:cNvPr id="72" name="Google Shape;72;g30c30c0aaa8_2_1"/>
          <p:cNvSpPr/>
          <p:nvPr/>
        </p:nvSpPr>
        <p:spPr>
          <a:xfrm>
            <a:off x="6500574" y="4055745"/>
            <a:ext cx="7115700" cy="10815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The VPC provides a secure and isolated environment for the application, separating it from the public internet and other AWS resources.</a:t>
            </a:r>
            <a:endParaRPr b="0" i="0" sz="1750" u="none" cap="none" strike="noStrike">
              <a:solidFill>
                <a:schemeClr val="dk1"/>
              </a:solidFill>
              <a:latin typeface="Calibri"/>
              <a:ea typeface="Calibri"/>
              <a:cs typeface="Calibri"/>
              <a:sym typeface="Calibri"/>
            </a:endParaRPr>
          </a:p>
        </p:txBody>
      </p:sp>
      <p:sp>
        <p:nvSpPr>
          <p:cNvPr id="73" name="Google Shape;73;g30c30c0aaa8_2_1"/>
          <p:cNvSpPr/>
          <p:nvPr/>
        </p:nvSpPr>
        <p:spPr>
          <a:xfrm>
            <a:off x="6275189" y="5588079"/>
            <a:ext cx="7566300" cy="2019600"/>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g30c30c0aaa8_2_1"/>
          <p:cNvSpPr/>
          <p:nvPr/>
        </p:nvSpPr>
        <p:spPr>
          <a:xfrm>
            <a:off x="6500574" y="5813465"/>
            <a:ext cx="2817300" cy="3522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200"/>
              <a:buFont typeface="Inconsolata"/>
              <a:buNone/>
            </a:pPr>
            <a:r>
              <a:rPr b="1" i="0" lang="en-US" sz="2200" u="none" cap="none" strike="noStrike">
                <a:solidFill>
                  <a:srgbClr val="DAD1E6"/>
                </a:solidFill>
                <a:latin typeface="Inconsolata"/>
                <a:ea typeface="Inconsolata"/>
                <a:cs typeface="Inconsolata"/>
                <a:sym typeface="Inconsolata"/>
              </a:rPr>
              <a:t>Resource Management</a:t>
            </a:r>
            <a:endParaRPr b="0" i="0" sz="2200" u="none" cap="none" strike="noStrike">
              <a:solidFill>
                <a:schemeClr val="dk1"/>
              </a:solidFill>
              <a:latin typeface="Calibri"/>
              <a:ea typeface="Calibri"/>
              <a:cs typeface="Calibri"/>
              <a:sym typeface="Calibri"/>
            </a:endParaRPr>
          </a:p>
        </p:txBody>
      </p:sp>
      <p:sp>
        <p:nvSpPr>
          <p:cNvPr id="75" name="Google Shape;75;g30c30c0aaa8_2_1"/>
          <p:cNvSpPr/>
          <p:nvPr/>
        </p:nvSpPr>
        <p:spPr>
          <a:xfrm>
            <a:off x="6500574" y="6300668"/>
            <a:ext cx="7115700" cy="10815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The VPC allows for granular control over network access, security groups, and routing rules, enabling secure and efficient management of resources.</a:t>
            </a:r>
            <a:endParaRPr b="0" i="0" sz="1750" u="none" cap="none" strike="noStrike">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descr="preencoded.png" id="81" name="Google Shape;81;g30c895a5c7b_0_0"/>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82" name="Google Shape;82;g30c895a5c7b_0_0"/>
          <p:cNvSpPr/>
          <p:nvPr/>
        </p:nvSpPr>
        <p:spPr>
          <a:xfrm>
            <a:off x="6275200" y="621871"/>
            <a:ext cx="7566300" cy="95340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F94CAF"/>
              </a:buClr>
              <a:buSzPts val="4400"/>
              <a:buFont typeface="Inconsolata"/>
              <a:buNone/>
            </a:pPr>
            <a:r>
              <a:rPr b="1" i="0" lang="en-US" sz="4400" u="none" cap="none" strike="noStrike">
                <a:solidFill>
                  <a:srgbClr val="F94CAF"/>
                </a:solidFill>
                <a:latin typeface="Inconsolata"/>
                <a:ea typeface="Inconsolata"/>
                <a:cs typeface="Inconsolata"/>
                <a:sym typeface="Inconsolata"/>
              </a:rPr>
              <a:t>VPC (</a:t>
            </a:r>
            <a:r>
              <a:rPr b="1" lang="en-US" sz="4400">
                <a:solidFill>
                  <a:srgbClr val="F94CAF"/>
                </a:solidFill>
                <a:latin typeface="Inconsolata"/>
                <a:ea typeface="Inconsolata"/>
                <a:cs typeface="Inconsolata"/>
                <a:sym typeface="Inconsolata"/>
              </a:rPr>
              <a:t>CLDR BLOCK</a:t>
            </a:r>
            <a:r>
              <a:rPr b="1" i="0" lang="en-US" sz="4400" u="none" cap="none" strike="noStrike">
                <a:solidFill>
                  <a:srgbClr val="F94CAF"/>
                </a:solidFill>
                <a:latin typeface="Inconsolata"/>
                <a:ea typeface="Inconsolata"/>
                <a:cs typeface="Inconsolata"/>
                <a:sym typeface="Inconsolata"/>
              </a:rPr>
              <a:t>)</a:t>
            </a:r>
            <a:endParaRPr b="0" i="0" sz="4400" u="none" cap="none" strike="noStrike">
              <a:solidFill>
                <a:schemeClr val="dk1"/>
              </a:solidFill>
              <a:latin typeface="Calibri"/>
              <a:ea typeface="Calibri"/>
              <a:cs typeface="Calibri"/>
              <a:sym typeface="Calibri"/>
            </a:endParaRPr>
          </a:p>
        </p:txBody>
      </p:sp>
      <p:sp>
        <p:nvSpPr>
          <p:cNvPr id="83" name="Google Shape;83;g30c895a5c7b_0_0"/>
          <p:cNvSpPr/>
          <p:nvPr/>
        </p:nvSpPr>
        <p:spPr>
          <a:xfrm>
            <a:off x="6275200" y="1819142"/>
            <a:ext cx="7566300" cy="4670400"/>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2800">
                <a:solidFill>
                  <a:schemeClr val="lt1"/>
                </a:solidFill>
                <a:latin typeface="Times New Roman"/>
                <a:ea typeface="Times New Roman"/>
                <a:cs typeface="Times New Roman"/>
                <a:sym typeface="Times New Roman"/>
              </a:rPr>
              <a:t>VPC CIDR Block:</a:t>
            </a:r>
            <a:r>
              <a:rPr lang="en-US" sz="2800">
                <a:solidFill>
                  <a:schemeClr val="lt1"/>
                </a:solidFill>
                <a:latin typeface="Times New Roman"/>
                <a:ea typeface="Times New Roman"/>
                <a:cs typeface="Times New Roman"/>
                <a:sym typeface="Times New Roman"/>
              </a:rPr>
              <a:t> In our architecture, we have created a VPC with the IP address range </a:t>
            </a:r>
            <a:r>
              <a:rPr b="1" lang="en-US" sz="2800">
                <a:solidFill>
                  <a:schemeClr val="lt1"/>
                </a:solidFill>
                <a:latin typeface="Times New Roman"/>
                <a:ea typeface="Times New Roman"/>
                <a:cs typeface="Times New Roman"/>
                <a:sym typeface="Times New Roman"/>
              </a:rPr>
              <a:t>10.0.0.0/16</a:t>
            </a:r>
            <a:r>
              <a:rPr lang="en-US" sz="2800">
                <a:solidFill>
                  <a:schemeClr val="lt1"/>
                </a:solidFill>
                <a:latin typeface="Times New Roman"/>
                <a:ea typeface="Times New Roman"/>
                <a:cs typeface="Times New Roman"/>
                <a:sym typeface="Times New Roman"/>
              </a:rPr>
              <a:t>. This provides up to </a:t>
            </a:r>
            <a:r>
              <a:rPr b="1" lang="en-US" sz="2800">
                <a:solidFill>
                  <a:schemeClr val="lt1"/>
                </a:solidFill>
                <a:latin typeface="Times New Roman"/>
                <a:ea typeface="Times New Roman"/>
                <a:cs typeface="Times New Roman"/>
                <a:sym typeface="Times New Roman"/>
              </a:rPr>
              <a:t>65,536 IP addresses</a:t>
            </a:r>
            <a:r>
              <a:rPr lang="en-US" sz="2800">
                <a:solidFill>
                  <a:schemeClr val="lt1"/>
                </a:solidFill>
                <a:latin typeface="Times New Roman"/>
                <a:ea typeface="Times New Roman"/>
                <a:cs typeface="Times New Roman"/>
                <a:sym typeface="Times New Roman"/>
              </a:rPr>
              <a:t> for resources in your AWS environment</a:t>
            </a:r>
            <a:endParaRPr sz="30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descr="preencoded.png" id="89" name="Google Shape;89;g30c895a5c7b_0_13"/>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90" name="Google Shape;90;g30c895a5c7b_0_13"/>
          <p:cNvSpPr/>
          <p:nvPr/>
        </p:nvSpPr>
        <p:spPr>
          <a:xfrm>
            <a:off x="6275200" y="621871"/>
            <a:ext cx="7566300" cy="95340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F94CAF"/>
              </a:buClr>
              <a:buSzPts val="4400"/>
              <a:buFont typeface="Inconsolata"/>
              <a:buNone/>
            </a:pPr>
            <a:r>
              <a:rPr b="1" i="0" lang="en-US" sz="4400" u="none" cap="none" strike="noStrike">
                <a:solidFill>
                  <a:srgbClr val="F94CAF"/>
                </a:solidFill>
                <a:latin typeface="Inconsolata"/>
                <a:ea typeface="Inconsolata"/>
                <a:cs typeface="Inconsolata"/>
                <a:sym typeface="Inconsolata"/>
              </a:rPr>
              <a:t>VPC (</a:t>
            </a:r>
            <a:r>
              <a:rPr b="1" lang="en-US" sz="4400">
                <a:solidFill>
                  <a:srgbClr val="F94CAF"/>
                </a:solidFill>
                <a:latin typeface="Inconsolata"/>
                <a:ea typeface="Inconsolata"/>
                <a:cs typeface="Inconsolata"/>
                <a:sym typeface="Inconsolata"/>
              </a:rPr>
              <a:t>SUBNETS</a:t>
            </a:r>
            <a:r>
              <a:rPr b="1" i="0" lang="en-US" sz="4400" u="none" cap="none" strike="noStrike">
                <a:solidFill>
                  <a:srgbClr val="F94CAF"/>
                </a:solidFill>
                <a:latin typeface="Inconsolata"/>
                <a:ea typeface="Inconsolata"/>
                <a:cs typeface="Inconsolata"/>
                <a:sym typeface="Inconsolata"/>
              </a:rPr>
              <a:t>)</a:t>
            </a:r>
            <a:endParaRPr b="0" i="0" sz="4400" u="none" cap="none" strike="noStrike">
              <a:solidFill>
                <a:schemeClr val="dk1"/>
              </a:solidFill>
              <a:latin typeface="Calibri"/>
              <a:ea typeface="Calibri"/>
              <a:cs typeface="Calibri"/>
              <a:sym typeface="Calibri"/>
            </a:endParaRPr>
          </a:p>
        </p:txBody>
      </p:sp>
      <p:sp>
        <p:nvSpPr>
          <p:cNvPr id="91" name="Google Shape;91;g30c895a5c7b_0_13"/>
          <p:cNvSpPr/>
          <p:nvPr/>
        </p:nvSpPr>
        <p:spPr>
          <a:xfrm>
            <a:off x="6275200" y="1819152"/>
            <a:ext cx="7566300" cy="5587500"/>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US" sz="2400">
                <a:solidFill>
                  <a:schemeClr val="lt1"/>
                </a:solidFill>
                <a:latin typeface="Times New Roman"/>
                <a:ea typeface="Times New Roman"/>
                <a:cs typeface="Times New Roman"/>
                <a:sym typeface="Times New Roman"/>
              </a:rPr>
              <a:t>Subnets</a:t>
            </a:r>
            <a:r>
              <a:rPr lang="en-US" sz="2400">
                <a:solidFill>
                  <a:schemeClr val="lt1"/>
                </a:solidFill>
                <a:latin typeface="Times New Roman"/>
                <a:ea typeface="Times New Roman"/>
                <a:cs typeface="Times New Roman"/>
                <a:sym typeface="Times New Roman"/>
              </a:rPr>
              <a:t> are smaller sections of your VPC that allow you to segregate and organize resources for better management, security, and performance.</a:t>
            </a:r>
            <a:endParaRPr sz="24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US" sz="2400">
                <a:solidFill>
                  <a:schemeClr val="lt1"/>
                </a:solidFill>
                <a:latin typeface="Times New Roman"/>
                <a:ea typeface="Times New Roman"/>
                <a:cs typeface="Times New Roman"/>
                <a:sym typeface="Times New Roman"/>
              </a:rPr>
              <a:t>You’ve created </a:t>
            </a:r>
            <a:r>
              <a:rPr b="1" lang="en-US" sz="2400">
                <a:solidFill>
                  <a:schemeClr val="lt1"/>
                </a:solidFill>
                <a:latin typeface="Times New Roman"/>
                <a:ea typeface="Times New Roman"/>
                <a:cs typeface="Times New Roman"/>
                <a:sym typeface="Times New Roman"/>
              </a:rPr>
              <a:t>two subnets in each Availability Zone (AZ):</a:t>
            </a:r>
            <a:endParaRPr b="1" sz="24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US" sz="2400">
                <a:solidFill>
                  <a:schemeClr val="lt1"/>
                </a:solidFill>
                <a:latin typeface="Times New Roman"/>
                <a:ea typeface="Times New Roman"/>
                <a:cs typeface="Times New Roman"/>
                <a:sym typeface="Times New Roman"/>
              </a:rPr>
              <a:t>Public Subnets</a:t>
            </a:r>
            <a:r>
              <a:rPr lang="en-US" sz="2400">
                <a:solidFill>
                  <a:schemeClr val="lt1"/>
                </a:solidFill>
                <a:latin typeface="Times New Roman"/>
                <a:ea typeface="Times New Roman"/>
                <a:cs typeface="Times New Roman"/>
                <a:sym typeface="Times New Roman"/>
              </a:rPr>
              <a:t> in AZ-A (10.0.1.0/24) and AZ-B (10.0.3.0/24)</a:t>
            </a:r>
            <a:endParaRPr sz="24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US" sz="2400">
                <a:solidFill>
                  <a:schemeClr val="lt1"/>
                </a:solidFill>
                <a:latin typeface="Times New Roman"/>
                <a:ea typeface="Times New Roman"/>
                <a:cs typeface="Times New Roman"/>
                <a:sym typeface="Times New Roman"/>
              </a:rPr>
              <a:t>Private Subnets</a:t>
            </a:r>
            <a:r>
              <a:rPr lang="en-US" sz="2400">
                <a:solidFill>
                  <a:schemeClr val="lt1"/>
                </a:solidFill>
                <a:latin typeface="Times New Roman"/>
                <a:ea typeface="Times New Roman"/>
                <a:cs typeface="Times New Roman"/>
                <a:sym typeface="Times New Roman"/>
              </a:rPr>
              <a:t> in AZ-A (10.0.2.0/24) and AZ-B (10.0.4.0/24)</a:t>
            </a:r>
            <a:endParaRPr sz="2400">
              <a:solidFill>
                <a:schemeClr val="lt1"/>
              </a:solidFill>
              <a:latin typeface="Times New Roman"/>
              <a:ea typeface="Times New Roman"/>
              <a:cs typeface="Times New Roman"/>
              <a:sym typeface="Times New Roman"/>
            </a:endParaRPr>
          </a:p>
          <a:p>
            <a:pPr indent="0" lvl="0" marL="0" rtl="0" algn="l">
              <a:spcBef>
                <a:spcPts val="1200"/>
              </a:spcBef>
              <a:spcAft>
                <a:spcPts val="0"/>
              </a:spcAft>
              <a:buNone/>
            </a:pPr>
            <a:r>
              <a:t/>
            </a:r>
            <a:endParaRPr b="1" sz="4000">
              <a:solidFill>
                <a:schemeClr val="lt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descr="preencoded.png" id="97" name="Google Shape;97;g30c895a5c7b_0_21"/>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98" name="Google Shape;98;g30c895a5c7b_0_21"/>
          <p:cNvSpPr/>
          <p:nvPr/>
        </p:nvSpPr>
        <p:spPr>
          <a:xfrm>
            <a:off x="6275200" y="621871"/>
            <a:ext cx="7566300" cy="95340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F94CAF"/>
              </a:buClr>
              <a:buSzPts val="4400"/>
              <a:buFont typeface="Inconsolata"/>
              <a:buNone/>
            </a:pPr>
            <a:r>
              <a:rPr b="1" i="0" lang="en-US" sz="4400" u="none" cap="none" strike="noStrike">
                <a:solidFill>
                  <a:srgbClr val="F94CAF"/>
                </a:solidFill>
                <a:latin typeface="Inconsolata"/>
                <a:ea typeface="Inconsolata"/>
                <a:cs typeface="Inconsolata"/>
                <a:sym typeface="Inconsolata"/>
              </a:rPr>
              <a:t>VPC (</a:t>
            </a:r>
            <a:r>
              <a:rPr b="1" lang="en-US" sz="4400">
                <a:solidFill>
                  <a:srgbClr val="F94CAF"/>
                </a:solidFill>
                <a:latin typeface="Inconsolata"/>
                <a:ea typeface="Inconsolata"/>
                <a:cs typeface="Inconsolata"/>
                <a:sym typeface="Inconsolata"/>
              </a:rPr>
              <a:t>PUBLIC SUBNET</a:t>
            </a:r>
            <a:r>
              <a:rPr b="1" i="0" lang="en-US" sz="4400" u="none" cap="none" strike="noStrike">
                <a:solidFill>
                  <a:srgbClr val="F94CAF"/>
                </a:solidFill>
                <a:latin typeface="Inconsolata"/>
                <a:ea typeface="Inconsolata"/>
                <a:cs typeface="Inconsolata"/>
                <a:sym typeface="Inconsolata"/>
              </a:rPr>
              <a:t>)</a:t>
            </a:r>
            <a:endParaRPr b="0" i="0" sz="4400" u="none" cap="none" strike="noStrike">
              <a:solidFill>
                <a:schemeClr val="dk1"/>
              </a:solidFill>
              <a:latin typeface="Calibri"/>
              <a:ea typeface="Calibri"/>
              <a:cs typeface="Calibri"/>
              <a:sym typeface="Calibri"/>
            </a:endParaRPr>
          </a:p>
        </p:txBody>
      </p:sp>
      <p:sp>
        <p:nvSpPr>
          <p:cNvPr id="99" name="Google Shape;99;g30c895a5c7b_0_21"/>
          <p:cNvSpPr/>
          <p:nvPr/>
        </p:nvSpPr>
        <p:spPr>
          <a:xfrm>
            <a:off x="6275200" y="1819152"/>
            <a:ext cx="7566300" cy="5587500"/>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US" sz="2400">
                <a:solidFill>
                  <a:schemeClr val="lt1"/>
                </a:solidFill>
                <a:latin typeface="Times New Roman"/>
                <a:ea typeface="Times New Roman"/>
                <a:cs typeface="Times New Roman"/>
                <a:sym typeface="Times New Roman"/>
              </a:rPr>
              <a:t>Public Subnets:</a:t>
            </a:r>
            <a:endParaRPr b="1" sz="24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US" sz="2400">
                <a:solidFill>
                  <a:schemeClr val="lt1"/>
                </a:solidFill>
                <a:latin typeface="Times New Roman"/>
                <a:ea typeface="Times New Roman"/>
                <a:cs typeface="Times New Roman"/>
                <a:sym typeface="Times New Roman"/>
              </a:rPr>
              <a:t>These subnets are exposed to the internet and house components that need to interact with the public. For example:</a:t>
            </a:r>
            <a:endParaRPr sz="24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US" sz="2400">
                <a:solidFill>
                  <a:schemeClr val="lt1"/>
                </a:solidFill>
                <a:latin typeface="Times New Roman"/>
                <a:ea typeface="Times New Roman"/>
                <a:cs typeface="Times New Roman"/>
                <a:sym typeface="Times New Roman"/>
              </a:rPr>
              <a:t>NAT Gateway</a:t>
            </a:r>
            <a:r>
              <a:rPr lang="en-US" sz="2400">
                <a:solidFill>
                  <a:schemeClr val="lt1"/>
                </a:solidFill>
                <a:latin typeface="Times New Roman"/>
                <a:ea typeface="Times New Roman"/>
                <a:cs typeface="Times New Roman"/>
                <a:sym typeface="Times New Roman"/>
              </a:rPr>
              <a:t> – Allows private subnet resources to connect to the internet without exposing them.</a:t>
            </a:r>
            <a:endParaRPr sz="24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US" sz="2400">
                <a:solidFill>
                  <a:schemeClr val="lt1"/>
                </a:solidFill>
                <a:latin typeface="Times New Roman"/>
                <a:ea typeface="Times New Roman"/>
                <a:cs typeface="Times New Roman"/>
                <a:sym typeface="Times New Roman"/>
              </a:rPr>
              <a:t>Bastion Host</a:t>
            </a:r>
            <a:r>
              <a:rPr lang="en-US" sz="2400">
                <a:solidFill>
                  <a:schemeClr val="lt1"/>
                </a:solidFill>
                <a:latin typeface="Times New Roman"/>
                <a:ea typeface="Times New Roman"/>
                <a:cs typeface="Times New Roman"/>
                <a:sym typeface="Times New Roman"/>
              </a:rPr>
              <a:t> – Provides secure SSH access to private instances</a:t>
            </a:r>
            <a:endParaRPr b="1" sz="3600">
              <a:solidFill>
                <a:schemeClr val="lt1"/>
              </a:solidFill>
              <a:latin typeface="Times New Roman"/>
              <a:ea typeface="Times New Roman"/>
              <a:cs typeface="Times New Roman"/>
              <a:sym typeface="Times New Roman"/>
            </a:endParaRPr>
          </a:p>
          <a:p>
            <a:pPr indent="0" lvl="0" marL="0" rtl="0" algn="l">
              <a:spcBef>
                <a:spcPts val="1200"/>
              </a:spcBef>
              <a:spcAft>
                <a:spcPts val="0"/>
              </a:spcAft>
              <a:buNone/>
            </a:pPr>
            <a:r>
              <a:t/>
            </a:r>
            <a:endParaRPr b="1" sz="5200">
              <a:solidFill>
                <a:schemeClr val="lt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descr="preencoded.png" id="105" name="Google Shape;105;g30c895a5c7b_0_29"/>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06" name="Google Shape;106;g30c895a5c7b_0_29"/>
          <p:cNvSpPr/>
          <p:nvPr/>
        </p:nvSpPr>
        <p:spPr>
          <a:xfrm>
            <a:off x="6275200" y="621871"/>
            <a:ext cx="7566300" cy="95340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F94CAF"/>
              </a:buClr>
              <a:buSzPts val="4400"/>
              <a:buFont typeface="Inconsolata"/>
              <a:buNone/>
            </a:pPr>
            <a:r>
              <a:rPr b="1" i="0" lang="en-US" sz="4400" u="none" cap="none" strike="noStrike">
                <a:solidFill>
                  <a:srgbClr val="F94CAF"/>
                </a:solidFill>
                <a:latin typeface="Inconsolata"/>
                <a:ea typeface="Inconsolata"/>
                <a:cs typeface="Inconsolata"/>
                <a:sym typeface="Inconsolata"/>
              </a:rPr>
              <a:t>VPC (</a:t>
            </a:r>
            <a:r>
              <a:rPr b="1" lang="en-US" sz="4400">
                <a:solidFill>
                  <a:srgbClr val="F94CAF"/>
                </a:solidFill>
                <a:latin typeface="Inconsolata"/>
                <a:ea typeface="Inconsolata"/>
                <a:cs typeface="Inconsolata"/>
                <a:sym typeface="Inconsolata"/>
              </a:rPr>
              <a:t>PRIVATE</a:t>
            </a:r>
            <a:r>
              <a:rPr b="1" lang="en-US" sz="4400">
                <a:solidFill>
                  <a:srgbClr val="F94CAF"/>
                </a:solidFill>
                <a:latin typeface="Inconsolata"/>
                <a:ea typeface="Inconsolata"/>
                <a:cs typeface="Inconsolata"/>
                <a:sym typeface="Inconsolata"/>
              </a:rPr>
              <a:t> SUBNET</a:t>
            </a:r>
            <a:r>
              <a:rPr b="1" i="0" lang="en-US" sz="4400" u="none" cap="none" strike="noStrike">
                <a:solidFill>
                  <a:srgbClr val="F94CAF"/>
                </a:solidFill>
                <a:latin typeface="Inconsolata"/>
                <a:ea typeface="Inconsolata"/>
                <a:cs typeface="Inconsolata"/>
                <a:sym typeface="Inconsolata"/>
              </a:rPr>
              <a:t>)</a:t>
            </a:r>
            <a:endParaRPr b="0" i="0" sz="4400" u="none" cap="none" strike="noStrike">
              <a:solidFill>
                <a:schemeClr val="dk1"/>
              </a:solidFill>
              <a:latin typeface="Calibri"/>
              <a:ea typeface="Calibri"/>
              <a:cs typeface="Calibri"/>
              <a:sym typeface="Calibri"/>
            </a:endParaRPr>
          </a:p>
        </p:txBody>
      </p:sp>
      <p:sp>
        <p:nvSpPr>
          <p:cNvPr id="107" name="Google Shape;107;g30c895a5c7b_0_29"/>
          <p:cNvSpPr/>
          <p:nvPr/>
        </p:nvSpPr>
        <p:spPr>
          <a:xfrm>
            <a:off x="6275200" y="1819152"/>
            <a:ext cx="7566300" cy="5587500"/>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sz="2100">
                <a:solidFill>
                  <a:schemeClr val="lt1"/>
                </a:solidFill>
                <a:latin typeface="Times New Roman"/>
                <a:ea typeface="Times New Roman"/>
                <a:cs typeface="Times New Roman"/>
                <a:sym typeface="Times New Roman"/>
              </a:rPr>
              <a:t>These subnets contain resources that should not be directly accessible from the internet (e.g., EC2 instances running your music app and DynamoDB).</a:t>
            </a:r>
            <a:endParaRPr sz="21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US" sz="2100">
                <a:solidFill>
                  <a:schemeClr val="lt1"/>
                </a:solidFill>
                <a:latin typeface="Times New Roman"/>
                <a:ea typeface="Times New Roman"/>
                <a:cs typeface="Times New Roman"/>
                <a:sym typeface="Times New Roman"/>
              </a:rPr>
              <a:t>Only resources in the </a:t>
            </a:r>
            <a:r>
              <a:rPr b="1" lang="en-US" sz="2100">
                <a:solidFill>
                  <a:schemeClr val="lt1"/>
                </a:solidFill>
                <a:latin typeface="Times New Roman"/>
                <a:ea typeface="Times New Roman"/>
                <a:cs typeface="Times New Roman"/>
                <a:sym typeface="Times New Roman"/>
              </a:rPr>
              <a:t>public subnets</a:t>
            </a:r>
            <a:r>
              <a:rPr lang="en-US" sz="2100">
                <a:solidFill>
                  <a:schemeClr val="lt1"/>
                </a:solidFill>
                <a:latin typeface="Times New Roman"/>
                <a:ea typeface="Times New Roman"/>
                <a:cs typeface="Times New Roman"/>
                <a:sym typeface="Times New Roman"/>
              </a:rPr>
              <a:t> (like the NAT Gateway and Load Balancer) can communicate with the internet.</a:t>
            </a:r>
            <a:endParaRPr sz="21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US" sz="2100">
                <a:solidFill>
                  <a:schemeClr val="lt1"/>
                </a:solidFill>
                <a:latin typeface="Times New Roman"/>
                <a:ea typeface="Times New Roman"/>
                <a:cs typeface="Times New Roman"/>
                <a:sym typeface="Times New Roman"/>
              </a:rPr>
              <a:t>These subnets contain resources that should not be directly accessible from the internet (e.g., EC2 instances running your music app and DynamoDB).</a:t>
            </a:r>
            <a:endParaRPr sz="21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US" sz="2100">
                <a:solidFill>
                  <a:schemeClr val="lt1"/>
                </a:solidFill>
                <a:latin typeface="Times New Roman"/>
                <a:ea typeface="Times New Roman"/>
                <a:cs typeface="Times New Roman"/>
                <a:sym typeface="Times New Roman"/>
              </a:rPr>
              <a:t>Only resources in the </a:t>
            </a:r>
            <a:r>
              <a:rPr b="1" lang="en-US" sz="2100">
                <a:solidFill>
                  <a:schemeClr val="lt1"/>
                </a:solidFill>
                <a:latin typeface="Times New Roman"/>
                <a:ea typeface="Times New Roman"/>
                <a:cs typeface="Times New Roman"/>
                <a:sym typeface="Times New Roman"/>
              </a:rPr>
              <a:t>public subnets</a:t>
            </a:r>
            <a:r>
              <a:rPr lang="en-US" sz="2100">
                <a:solidFill>
                  <a:schemeClr val="lt1"/>
                </a:solidFill>
                <a:latin typeface="Times New Roman"/>
                <a:ea typeface="Times New Roman"/>
                <a:cs typeface="Times New Roman"/>
                <a:sym typeface="Times New Roman"/>
              </a:rPr>
              <a:t> (like the NAT Gateway and Load Balancer) can communicate with the internet</a:t>
            </a:r>
            <a:r>
              <a:rPr lang="en-US">
                <a:solidFill>
                  <a:schemeClr val="dk1"/>
                </a:solidFill>
                <a:latin typeface="Times New Roman"/>
                <a:ea typeface="Times New Roman"/>
                <a:cs typeface="Times New Roman"/>
                <a:sym typeface="Times New Roman"/>
              </a:rPr>
              <a:t>.</a:t>
            </a:r>
            <a:endParaRPr>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t/>
            </a:r>
            <a:endParaRPr sz="2100">
              <a:solidFill>
                <a:schemeClr val="lt1"/>
              </a:solidFill>
              <a:latin typeface="Times New Roman"/>
              <a:ea typeface="Times New Roman"/>
              <a:cs typeface="Times New Roman"/>
              <a:sym typeface="Times New Roman"/>
            </a:endParaRPr>
          </a:p>
          <a:p>
            <a:pPr indent="0" lvl="0" marL="0" rtl="0" algn="l">
              <a:spcBef>
                <a:spcPts val="1200"/>
              </a:spcBef>
              <a:spcAft>
                <a:spcPts val="0"/>
              </a:spcAft>
              <a:buNone/>
            </a:pPr>
            <a:r>
              <a:t/>
            </a:r>
            <a:endParaRPr b="1" sz="3300">
              <a:solidFill>
                <a:schemeClr val="lt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descr="preencoded.png" id="113" name="Google Shape;113;g30c895a5c7b_0_38"/>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14" name="Google Shape;114;g30c895a5c7b_0_38"/>
          <p:cNvSpPr/>
          <p:nvPr/>
        </p:nvSpPr>
        <p:spPr>
          <a:xfrm>
            <a:off x="6275200" y="621871"/>
            <a:ext cx="7566300" cy="95340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F94CAF"/>
              </a:buClr>
              <a:buSzPts val="4400"/>
              <a:buFont typeface="Inconsolata"/>
              <a:buNone/>
            </a:pPr>
            <a:r>
              <a:rPr b="1" i="0" lang="en-US" sz="4400" u="none" cap="none" strike="noStrike">
                <a:solidFill>
                  <a:srgbClr val="F94CAF"/>
                </a:solidFill>
                <a:latin typeface="Inconsolata"/>
                <a:ea typeface="Inconsolata"/>
                <a:cs typeface="Inconsolata"/>
                <a:sym typeface="Inconsolata"/>
              </a:rPr>
              <a:t>VPC (</a:t>
            </a:r>
            <a:r>
              <a:rPr b="1" lang="en-US" sz="4400">
                <a:solidFill>
                  <a:srgbClr val="F94CAF"/>
                </a:solidFill>
                <a:latin typeface="Inconsolata"/>
                <a:ea typeface="Inconsolata"/>
                <a:cs typeface="Inconsolata"/>
                <a:sym typeface="Inconsolata"/>
              </a:rPr>
              <a:t>ROUTE TABLE</a:t>
            </a:r>
            <a:r>
              <a:rPr b="1" i="0" lang="en-US" sz="4400" u="none" cap="none" strike="noStrike">
                <a:solidFill>
                  <a:srgbClr val="F94CAF"/>
                </a:solidFill>
                <a:latin typeface="Inconsolata"/>
                <a:ea typeface="Inconsolata"/>
                <a:cs typeface="Inconsolata"/>
                <a:sym typeface="Inconsolata"/>
              </a:rPr>
              <a:t>)</a:t>
            </a:r>
            <a:endParaRPr b="0" i="0" sz="4400" u="none" cap="none" strike="noStrike">
              <a:solidFill>
                <a:schemeClr val="dk1"/>
              </a:solidFill>
              <a:latin typeface="Calibri"/>
              <a:ea typeface="Calibri"/>
              <a:cs typeface="Calibri"/>
              <a:sym typeface="Calibri"/>
            </a:endParaRPr>
          </a:p>
        </p:txBody>
      </p:sp>
      <p:sp>
        <p:nvSpPr>
          <p:cNvPr id="115" name="Google Shape;115;g30c895a5c7b_0_38"/>
          <p:cNvSpPr/>
          <p:nvPr/>
        </p:nvSpPr>
        <p:spPr>
          <a:xfrm>
            <a:off x="5713700" y="1819150"/>
            <a:ext cx="8605800" cy="6198900"/>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US" sz="1600">
                <a:solidFill>
                  <a:schemeClr val="lt1"/>
                </a:solidFill>
                <a:latin typeface="Times New Roman"/>
                <a:ea typeface="Times New Roman"/>
                <a:cs typeface="Times New Roman"/>
                <a:sym typeface="Times New Roman"/>
              </a:rPr>
              <a:t>Route tables</a:t>
            </a:r>
            <a:r>
              <a:rPr lang="en-US" sz="1600">
                <a:solidFill>
                  <a:schemeClr val="lt1"/>
                </a:solidFill>
                <a:latin typeface="Times New Roman"/>
                <a:ea typeface="Times New Roman"/>
                <a:cs typeface="Times New Roman"/>
                <a:sym typeface="Times New Roman"/>
              </a:rPr>
              <a:t> define the rules that control how network traffic flows within your VPC. Each subnet is associated with a route table that determines where network traffic is directed.</a:t>
            </a:r>
            <a:endParaRPr sz="16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lt1"/>
                </a:solidFill>
                <a:latin typeface="Times New Roman"/>
                <a:ea typeface="Times New Roman"/>
                <a:cs typeface="Times New Roman"/>
                <a:sym typeface="Times New Roman"/>
              </a:rPr>
              <a:t>Public Subnets' Route Table:</a:t>
            </a:r>
            <a:endParaRPr b="1" sz="16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US" sz="1600">
                <a:solidFill>
                  <a:schemeClr val="lt1"/>
                </a:solidFill>
                <a:latin typeface="Times New Roman"/>
                <a:ea typeface="Times New Roman"/>
                <a:cs typeface="Times New Roman"/>
                <a:sym typeface="Times New Roman"/>
              </a:rPr>
              <a:t>The route table for your </a:t>
            </a:r>
            <a:r>
              <a:rPr b="1" lang="en-US" sz="1600">
                <a:solidFill>
                  <a:schemeClr val="lt1"/>
                </a:solidFill>
                <a:latin typeface="Times New Roman"/>
                <a:ea typeface="Times New Roman"/>
                <a:cs typeface="Times New Roman"/>
                <a:sym typeface="Times New Roman"/>
              </a:rPr>
              <a:t>public subnets</a:t>
            </a:r>
            <a:r>
              <a:rPr lang="en-US" sz="1600">
                <a:solidFill>
                  <a:schemeClr val="lt1"/>
                </a:solidFill>
                <a:latin typeface="Times New Roman"/>
                <a:ea typeface="Times New Roman"/>
                <a:cs typeface="Times New Roman"/>
                <a:sym typeface="Times New Roman"/>
              </a:rPr>
              <a:t> directs internet-bound traffic to the </a:t>
            </a:r>
            <a:r>
              <a:rPr b="1" lang="en-US" sz="1600">
                <a:solidFill>
                  <a:schemeClr val="lt1"/>
                </a:solidFill>
                <a:latin typeface="Times New Roman"/>
                <a:ea typeface="Times New Roman"/>
                <a:cs typeface="Times New Roman"/>
                <a:sym typeface="Times New Roman"/>
              </a:rPr>
              <a:t>Internet Gateway</a:t>
            </a:r>
            <a:r>
              <a:rPr lang="en-US" sz="1600">
                <a:solidFill>
                  <a:schemeClr val="lt1"/>
                </a:solidFill>
                <a:latin typeface="Times New Roman"/>
                <a:ea typeface="Times New Roman"/>
                <a:cs typeface="Times New Roman"/>
                <a:sym typeface="Times New Roman"/>
              </a:rPr>
              <a:t>.</a:t>
            </a:r>
            <a:endParaRPr sz="16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lt1"/>
                </a:solidFill>
                <a:latin typeface="Times New Roman"/>
                <a:ea typeface="Times New Roman"/>
                <a:cs typeface="Times New Roman"/>
                <a:sym typeface="Times New Roman"/>
              </a:rPr>
              <a:t>Destination:</a:t>
            </a:r>
            <a:r>
              <a:rPr lang="en-US" sz="1600">
                <a:solidFill>
                  <a:schemeClr val="lt1"/>
                </a:solidFill>
                <a:latin typeface="Times New Roman"/>
                <a:ea typeface="Times New Roman"/>
                <a:cs typeface="Times New Roman"/>
                <a:sym typeface="Times New Roman"/>
              </a:rPr>
              <a:t> </a:t>
            </a:r>
            <a:r>
              <a:rPr lang="en-US">
                <a:solidFill>
                  <a:schemeClr val="lt1"/>
                </a:solidFill>
                <a:latin typeface="Courier New"/>
                <a:ea typeface="Courier New"/>
                <a:cs typeface="Courier New"/>
                <a:sym typeface="Courier New"/>
              </a:rPr>
              <a:t>0.0.0.0/0</a:t>
            </a:r>
            <a:endParaRPr>
              <a:solidFill>
                <a:schemeClr val="lt1"/>
              </a:solidFill>
              <a:latin typeface="Courier New"/>
              <a:ea typeface="Courier New"/>
              <a:cs typeface="Courier New"/>
              <a:sym typeface="Courier New"/>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lt1"/>
                </a:solidFill>
                <a:latin typeface="Times New Roman"/>
                <a:ea typeface="Times New Roman"/>
                <a:cs typeface="Times New Roman"/>
                <a:sym typeface="Times New Roman"/>
              </a:rPr>
              <a:t>Target:</a:t>
            </a:r>
            <a:r>
              <a:rPr lang="en-US" sz="1600">
                <a:solidFill>
                  <a:schemeClr val="lt1"/>
                </a:solidFill>
                <a:latin typeface="Times New Roman"/>
                <a:ea typeface="Times New Roman"/>
                <a:cs typeface="Times New Roman"/>
                <a:sym typeface="Times New Roman"/>
              </a:rPr>
              <a:t> Internet Gateway (IGW)</a:t>
            </a:r>
            <a:endParaRPr sz="16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US" sz="1600">
                <a:solidFill>
                  <a:schemeClr val="lt1"/>
                </a:solidFill>
                <a:latin typeface="Times New Roman"/>
                <a:ea typeface="Times New Roman"/>
                <a:cs typeface="Times New Roman"/>
                <a:sym typeface="Times New Roman"/>
              </a:rPr>
              <a:t>This allows resources like the </a:t>
            </a:r>
            <a:r>
              <a:rPr b="1" lang="en-US" sz="1600">
                <a:solidFill>
                  <a:schemeClr val="lt1"/>
                </a:solidFill>
                <a:latin typeface="Times New Roman"/>
                <a:ea typeface="Times New Roman"/>
                <a:cs typeface="Times New Roman"/>
                <a:sym typeface="Times New Roman"/>
              </a:rPr>
              <a:t>Bastion Host</a:t>
            </a:r>
            <a:r>
              <a:rPr lang="en-US" sz="1600">
                <a:solidFill>
                  <a:schemeClr val="lt1"/>
                </a:solidFill>
                <a:latin typeface="Times New Roman"/>
                <a:ea typeface="Times New Roman"/>
                <a:cs typeface="Times New Roman"/>
                <a:sym typeface="Times New Roman"/>
              </a:rPr>
              <a:t> and </a:t>
            </a:r>
            <a:r>
              <a:rPr b="1" lang="en-US" sz="1600">
                <a:solidFill>
                  <a:schemeClr val="lt1"/>
                </a:solidFill>
                <a:latin typeface="Times New Roman"/>
                <a:ea typeface="Times New Roman"/>
                <a:cs typeface="Times New Roman"/>
                <a:sym typeface="Times New Roman"/>
              </a:rPr>
              <a:t>NAT Gateway</a:t>
            </a:r>
            <a:r>
              <a:rPr lang="en-US" sz="1600">
                <a:solidFill>
                  <a:schemeClr val="lt1"/>
                </a:solidFill>
                <a:latin typeface="Times New Roman"/>
                <a:ea typeface="Times New Roman"/>
                <a:cs typeface="Times New Roman"/>
                <a:sym typeface="Times New Roman"/>
              </a:rPr>
              <a:t> to send and receive traffic from the internet.</a:t>
            </a:r>
            <a:endParaRPr sz="16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lt1"/>
                </a:solidFill>
                <a:latin typeface="Times New Roman"/>
                <a:ea typeface="Times New Roman"/>
                <a:cs typeface="Times New Roman"/>
                <a:sym typeface="Times New Roman"/>
              </a:rPr>
              <a:t>Private Subnets' Route Table:</a:t>
            </a:r>
            <a:endParaRPr b="1" sz="16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US" sz="1600">
                <a:solidFill>
                  <a:schemeClr val="lt1"/>
                </a:solidFill>
                <a:latin typeface="Times New Roman"/>
                <a:ea typeface="Times New Roman"/>
                <a:cs typeface="Times New Roman"/>
                <a:sym typeface="Times New Roman"/>
              </a:rPr>
              <a:t>The </a:t>
            </a:r>
            <a:r>
              <a:rPr b="1" lang="en-US" sz="1600">
                <a:solidFill>
                  <a:schemeClr val="lt1"/>
                </a:solidFill>
                <a:latin typeface="Times New Roman"/>
                <a:ea typeface="Times New Roman"/>
                <a:cs typeface="Times New Roman"/>
                <a:sym typeface="Times New Roman"/>
              </a:rPr>
              <a:t>private subnets</a:t>
            </a:r>
            <a:r>
              <a:rPr lang="en-US" sz="1600">
                <a:solidFill>
                  <a:schemeClr val="lt1"/>
                </a:solidFill>
                <a:latin typeface="Times New Roman"/>
                <a:ea typeface="Times New Roman"/>
                <a:cs typeface="Times New Roman"/>
                <a:sym typeface="Times New Roman"/>
              </a:rPr>
              <a:t> do not have direct access to the internet. Instead, they route external requests through the </a:t>
            </a:r>
            <a:r>
              <a:rPr b="1" lang="en-US" sz="1600">
                <a:solidFill>
                  <a:schemeClr val="lt1"/>
                </a:solidFill>
                <a:latin typeface="Times New Roman"/>
                <a:ea typeface="Times New Roman"/>
                <a:cs typeface="Times New Roman"/>
                <a:sym typeface="Times New Roman"/>
              </a:rPr>
              <a:t>NAT Gateway</a:t>
            </a:r>
            <a:r>
              <a:rPr lang="en-US" sz="1600">
                <a:solidFill>
                  <a:schemeClr val="lt1"/>
                </a:solidFill>
                <a:latin typeface="Times New Roman"/>
                <a:ea typeface="Times New Roman"/>
                <a:cs typeface="Times New Roman"/>
                <a:sym typeface="Times New Roman"/>
              </a:rPr>
              <a:t>:</a:t>
            </a:r>
            <a:endParaRPr sz="16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lt1"/>
                </a:solidFill>
                <a:latin typeface="Times New Roman"/>
                <a:ea typeface="Times New Roman"/>
                <a:cs typeface="Times New Roman"/>
                <a:sym typeface="Times New Roman"/>
              </a:rPr>
              <a:t>Destination:</a:t>
            </a:r>
            <a:r>
              <a:rPr lang="en-US" sz="1600">
                <a:solidFill>
                  <a:schemeClr val="lt1"/>
                </a:solidFill>
                <a:latin typeface="Times New Roman"/>
                <a:ea typeface="Times New Roman"/>
                <a:cs typeface="Times New Roman"/>
                <a:sym typeface="Times New Roman"/>
              </a:rPr>
              <a:t> </a:t>
            </a:r>
            <a:r>
              <a:rPr lang="en-US">
                <a:solidFill>
                  <a:schemeClr val="lt1"/>
                </a:solidFill>
                <a:latin typeface="Courier New"/>
                <a:ea typeface="Courier New"/>
                <a:cs typeface="Courier New"/>
                <a:sym typeface="Courier New"/>
              </a:rPr>
              <a:t>0.0.0.0/0</a:t>
            </a:r>
            <a:endParaRPr>
              <a:solidFill>
                <a:schemeClr val="lt1"/>
              </a:solidFill>
              <a:latin typeface="Courier New"/>
              <a:ea typeface="Courier New"/>
              <a:cs typeface="Courier New"/>
              <a:sym typeface="Courier New"/>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lt1"/>
                </a:solidFill>
                <a:latin typeface="Times New Roman"/>
                <a:ea typeface="Times New Roman"/>
                <a:cs typeface="Times New Roman"/>
                <a:sym typeface="Times New Roman"/>
              </a:rPr>
              <a:t>Target:</a:t>
            </a:r>
            <a:r>
              <a:rPr lang="en-US" sz="1600">
                <a:solidFill>
                  <a:schemeClr val="lt1"/>
                </a:solidFill>
                <a:latin typeface="Times New Roman"/>
                <a:ea typeface="Times New Roman"/>
                <a:cs typeface="Times New Roman"/>
                <a:sym typeface="Times New Roman"/>
              </a:rPr>
              <a:t> NAT Gateway (to allow EC2 instances in the private subnets to access the internet for software updates)</a:t>
            </a:r>
            <a:endParaRPr sz="1600">
              <a:solidFill>
                <a:schemeClr val="lt1"/>
              </a:solidFill>
              <a:latin typeface="Times New Roman"/>
              <a:ea typeface="Times New Roman"/>
              <a:cs typeface="Times New Roman"/>
              <a:sym typeface="Times New Roman"/>
            </a:endParaRPr>
          </a:p>
          <a:p>
            <a:pPr indent="0" lvl="0" marL="0" rtl="0" algn="l">
              <a:spcBef>
                <a:spcPts val="1200"/>
              </a:spcBef>
              <a:spcAft>
                <a:spcPts val="0"/>
              </a:spcAft>
              <a:buNone/>
            </a:pPr>
            <a:r>
              <a:t/>
            </a:r>
            <a:endParaRPr sz="2500">
              <a:solidFill>
                <a:schemeClr val="lt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descr="preencoded.png" id="121" name="Google Shape;121;g30c895a5c7b_0_46"/>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22" name="Google Shape;122;g30c895a5c7b_0_46"/>
          <p:cNvSpPr/>
          <p:nvPr/>
        </p:nvSpPr>
        <p:spPr>
          <a:xfrm>
            <a:off x="6275200" y="621871"/>
            <a:ext cx="7566300" cy="95340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F94CAF"/>
              </a:buClr>
              <a:buSzPts val="4400"/>
              <a:buFont typeface="Inconsolata"/>
              <a:buNone/>
            </a:pPr>
            <a:r>
              <a:rPr b="1" i="0" lang="en-US" sz="4400" u="none" cap="none" strike="noStrike">
                <a:solidFill>
                  <a:srgbClr val="F94CAF"/>
                </a:solidFill>
                <a:latin typeface="Inconsolata"/>
                <a:ea typeface="Inconsolata"/>
                <a:cs typeface="Inconsolata"/>
                <a:sym typeface="Inconsolata"/>
              </a:rPr>
              <a:t>VPC (</a:t>
            </a:r>
            <a:r>
              <a:rPr b="1" lang="en-US" sz="4400">
                <a:solidFill>
                  <a:srgbClr val="F94CAF"/>
                </a:solidFill>
                <a:latin typeface="Inconsolata"/>
                <a:ea typeface="Inconsolata"/>
                <a:cs typeface="Inconsolata"/>
                <a:sym typeface="Inconsolata"/>
              </a:rPr>
              <a:t>IGW &amp; </a:t>
            </a:r>
            <a:r>
              <a:rPr b="1" lang="en-US" sz="4400">
                <a:solidFill>
                  <a:srgbClr val="F94CAF"/>
                </a:solidFill>
                <a:latin typeface="Inconsolata"/>
                <a:ea typeface="Inconsolata"/>
                <a:cs typeface="Inconsolata"/>
                <a:sym typeface="Inconsolata"/>
              </a:rPr>
              <a:t>NAT GATEWAY</a:t>
            </a:r>
            <a:r>
              <a:rPr b="1" i="0" lang="en-US" sz="4400" u="none" cap="none" strike="noStrike">
                <a:solidFill>
                  <a:srgbClr val="F94CAF"/>
                </a:solidFill>
                <a:latin typeface="Inconsolata"/>
                <a:ea typeface="Inconsolata"/>
                <a:cs typeface="Inconsolata"/>
                <a:sym typeface="Inconsolata"/>
              </a:rPr>
              <a:t>)</a:t>
            </a:r>
            <a:endParaRPr b="0" i="0" sz="4400" u="none" cap="none" strike="noStrike">
              <a:solidFill>
                <a:schemeClr val="dk1"/>
              </a:solidFill>
              <a:latin typeface="Calibri"/>
              <a:ea typeface="Calibri"/>
              <a:cs typeface="Calibri"/>
              <a:sym typeface="Calibri"/>
            </a:endParaRPr>
          </a:p>
        </p:txBody>
      </p:sp>
      <p:sp>
        <p:nvSpPr>
          <p:cNvPr id="123" name="Google Shape;123;g30c895a5c7b_0_46"/>
          <p:cNvSpPr/>
          <p:nvPr/>
        </p:nvSpPr>
        <p:spPr>
          <a:xfrm>
            <a:off x="5784225" y="1575275"/>
            <a:ext cx="8057400" cy="6442800"/>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sz="2100">
                <a:solidFill>
                  <a:schemeClr val="lt1"/>
                </a:solidFill>
                <a:latin typeface="Times New Roman"/>
                <a:ea typeface="Times New Roman"/>
                <a:cs typeface="Times New Roman"/>
                <a:sym typeface="Times New Roman"/>
              </a:rPr>
              <a:t>The </a:t>
            </a:r>
            <a:r>
              <a:rPr b="1" lang="en-US" sz="2100">
                <a:solidFill>
                  <a:schemeClr val="lt1"/>
                </a:solidFill>
                <a:latin typeface="Times New Roman"/>
                <a:ea typeface="Times New Roman"/>
                <a:cs typeface="Times New Roman"/>
                <a:sym typeface="Times New Roman"/>
              </a:rPr>
              <a:t>Internet Gateway</a:t>
            </a:r>
            <a:r>
              <a:rPr lang="en-US" sz="2100">
                <a:solidFill>
                  <a:schemeClr val="lt1"/>
                </a:solidFill>
                <a:latin typeface="Times New Roman"/>
                <a:ea typeface="Times New Roman"/>
                <a:cs typeface="Times New Roman"/>
                <a:sym typeface="Times New Roman"/>
              </a:rPr>
              <a:t> connects your VPC to the public internet, enabling internet communication for resources in the public subnets.</a:t>
            </a:r>
            <a:endParaRPr sz="21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US" sz="2100">
                <a:solidFill>
                  <a:schemeClr val="lt1"/>
                </a:solidFill>
                <a:latin typeface="Times New Roman"/>
                <a:ea typeface="Times New Roman"/>
                <a:cs typeface="Times New Roman"/>
                <a:sym typeface="Times New Roman"/>
              </a:rPr>
              <a:t>Resources with </a:t>
            </a:r>
            <a:r>
              <a:rPr b="1" lang="en-US" sz="2100">
                <a:solidFill>
                  <a:schemeClr val="lt1"/>
                </a:solidFill>
                <a:latin typeface="Times New Roman"/>
                <a:ea typeface="Times New Roman"/>
                <a:cs typeface="Times New Roman"/>
                <a:sym typeface="Times New Roman"/>
              </a:rPr>
              <a:t>public IP addresses</a:t>
            </a:r>
            <a:r>
              <a:rPr lang="en-US" sz="2100">
                <a:solidFill>
                  <a:schemeClr val="lt1"/>
                </a:solidFill>
                <a:latin typeface="Times New Roman"/>
                <a:ea typeface="Times New Roman"/>
                <a:cs typeface="Times New Roman"/>
                <a:sym typeface="Times New Roman"/>
              </a:rPr>
              <a:t> can send and receive data to and from the internet using the IGW.</a:t>
            </a:r>
            <a:endParaRPr sz="21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US" sz="2100">
                <a:solidFill>
                  <a:schemeClr val="lt1"/>
                </a:solidFill>
                <a:latin typeface="Times New Roman"/>
                <a:ea typeface="Times New Roman"/>
                <a:cs typeface="Times New Roman"/>
                <a:sym typeface="Times New Roman"/>
              </a:rPr>
              <a:t>NAT Gateway (Network Address Translation Gateway):</a:t>
            </a:r>
            <a:endParaRPr b="1" sz="21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US" sz="2100">
                <a:solidFill>
                  <a:schemeClr val="lt1"/>
                </a:solidFill>
                <a:latin typeface="Times New Roman"/>
                <a:ea typeface="Times New Roman"/>
                <a:cs typeface="Times New Roman"/>
                <a:sym typeface="Times New Roman"/>
              </a:rPr>
              <a:t>The </a:t>
            </a:r>
            <a:r>
              <a:rPr b="1" lang="en-US" sz="2100">
                <a:solidFill>
                  <a:schemeClr val="lt1"/>
                </a:solidFill>
                <a:latin typeface="Times New Roman"/>
                <a:ea typeface="Times New Roman"/>
                <a:cs typeface="Times New Roman"/>
                <a:sym typeface="Times New Roman"/>
              </a:rPr>
              <a:t>NAT Gateway</a:t>
            </a:r>
            <a:r>
              <a:rPr lang="en-US" sz="2100">
                <a:solidFill>
                  <a:schemeClr val="lt1"/>
                </a:solidFill>
                <a:latin typeface="Times New Roman"/>
                <a:ea typeface="Times New Roman"/>
                <a:cs typeface="Times New Roman"/>
                <a:sym typeface="Times New Roman"/>
              </a:rPr>
              <a:t> allows resources in the private subnets to access the internet for updates and downloads without exposing them to incoming traffic.</a:t>
            </a:r>
            <a:endParaRPr sz="21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US" sz="2100">
                <a:solidFill>
                  <a:schemeClr val="lt1"/>
                </a:solidFill>
                <a:latin typeface="Times New Roman"/>
                <a:ea typeface="Times New Roman"/>
                <a:cs typeface="Times New Roman"/>
                <a:sym typeface="Times New Roman"/>
              </a:rPr>
              <a:t>Example:</a:t>
            </a:r>
            <a:r>
              <a:rPr lang="en-US" sz="2100">
                <a:solidFill>
                  <a:schemeClr val="lt1"/>
                </a:solidFill>
                <a:latin typeface="Times New Roman"/>
                <a:ea typeface="Times New Roman"/>
                <a:cs typeface="Times New Roman"/>
                <a:sym typeface="Times New Roman"/>
              </a:rPr>
              <a:t> Your application servers in the private subnets use the NAT Gateway to reach external services like AWS updates or to interact with APIs.</a:t>
            </a:r>
            <a:endParaRPr sz="21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sz="21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t/>
            </a:r>
            <a:endParaRPr sz="2100">
              <a:solidFill>
                <a:schemeClr val="lt1"/>
              </a:solidFill>
              <a:latin typeface="Times New Roman"/>
              <a:ea typeface="Times New Roman"/>
              <a:cs typeface="Times New Roman"/>
              <a:sym typeface="Times New Roman"/>
            </a:endParaRPr>
          </a:p>
          <a:p>
            <a:pPr indent="0" lvl="0" marL="0" rtl="0" algn="l">
              <a:spcBef>
                <a:spcPts val="1200"/>
              </a:spcBef>
              <a:spcAft>
                <a:spcPts val="0"/>
              </a:spcAft>
              <a:buNone/>
            </a:pPr>
            <a:r>
              <a:t/>
            </a:r>
            <a:endParaRPr sz="3000">
              <a:solidFill>
                <a:schemeClr val="lt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2024-10-12T00:07:03Z</dcterms:created>
  <dc:creator>PptxGenJS</dc:creator>
</cp:coreProperties>
</file>